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517" r:id="rId2"/>
    <p:sldId id="452" r:id="rId3"/>
    <p:sldId id="523" r:id="rId4"/>
    <p:sldId id="519" r:id="rId5"/>
    <p:sldId id="518" r:id="rId6"/>
    <p:sldId id="522" r:id="rId7"/>
    <p:sldId id="524" r:id="rId8"/>
    <p:sldId id="521" r:id="rId9"/>
    <p:sldId id="520" r:id="rId10"/>
    <p:sldId id="525" r:id="rId11"/>
    <p:sldId id="526" r:id="rId12"/>
    <p:sldId id="377" r:id="rId13"/>
  </p:sldIdLst>
  <p:sldSz cx="9144000" cy="5143500" type="screen16x9"/>
  <p:notesSz cx="7099300" cy="10234613"/>
  <p:defaultTextStyle>
    <a:defPPr>
      <a:defRPr lang="en-US"/>
    </a:defPPr>
    <a:lvl1pPr algn="l" defTabSz="723900" rtl="0" eaLnBrk="0" fontAlgn="base" hangingPunct="0">
      <a:spcBef>
        <a:spcPct val="0"/>
      </a:spcBef>
      <a:spcAft>
        <a:spcPct val="0"/>
      </a:spcAft>
      <a:defRPr sz="1400" kern="1200">
        <a:solidFill>
          <a:schemeClr val="tx1"/>
        </a:solidFill>
        <a:latin typeface="Arial" pitchFamily="34" charset="0"/>
        <a:ea typeface="+mn-ea"/>
        <a:cs typeface="Arial" pitchFamily="34" charset="0"/>
      </a:defRPr>
    </a:lvl1pPr>
    <a:lvl2pPr marL="361950" indent="95250" algn="l" defTabSz="723900" rtl="0" eaLnBrk="0" fontAlgn="base" hangingPunct="0">
      <a:spcBef>
        <a:spcPct val="0"/>
      </a:spcBef>
      <a:spcAft>
        <a:spcPct val="0"/>
      </a:spcAft>
      <a:defRPr sz="1400" kern="1200">
        <a:solidFill>
          <a:schemeClr val="tx1"/>
        </a:solidFill>
        <a:latin typeface="Arial" pitchFamily="34" charset="0"/>
        <a:ea typeface="+mn-ea"/>
        <a:cs typeface="Arial" pitchFamily="34" charset="0"/>
      </a:defRPr>
    </a:lvl2pPr>
    <a:lvl3pPr marL="723900" indent="190500" algn="l" defTabSz="723900" rtl="0" eaLnBrk="0" fontAlgn="base" hangingPunct="0">
      <a:spcBef>
        <a:spcPct val="0"/>
      </a:spcBef>
      <a:spcAft>
        <a:spcPct val="0"/>
      </a:spcAft>
      <a:defRPr sz="1400" kern="1200">
        <a:solidFill>
          <a:schemeClr val="tx1"/>
        </a:solidFill>
        <a:latin typeface="Arial" pitchFamily="34" charset="0"/>
        <a:ea typeface="+mn-ea"/>
        <a:cs typeface="Arial" pitchFamily="34" charset="0"/>
      </a:defRPr>
    </a:lvl3pPr>
    <a:lvl4pPr marL="1085850" indent="285750" algn="l" defTabSz="723900" rtl="0" eaLnBrk="0" fontAlgn="base" hangingPunct="0">
      <a:spcBef>
        <a:spcPct val="0"/>
      </a:spcBef>
      <a:spcAft>
        <a:spcPct val="0"/>
      </a:spcAft>
      <a:defRPr sz="1400" kern="1200">
        <a:solidFill>
          <a:schemeClr val="tx1"/>
        </a:solidFill>
        <a:latin typeface="Arial" pitchFamily="34" charset="0"/>
        <a:ea typeface="+mn-ea"/>
        <a:cs typeface="Arial" pitchFamily="34" charset="0"/>
      </a:defRPr>
    </a:lvl4pPr>
    <a:lvl5pPr marL="1449388" indent="379413" algn="l" defTabSz="723900" rtl="0" eaLnBrk="0" fontAlgn="base" hangingPunct="0">
      <a:spcBef>
        <a:spcPct val="0"/>
      </a:spcBef>
      <a:spcAft>
        <a:spcPct val="0"/>
      </a:spcAft>
      <a:defRPr sz="1400" kern="1200">
        <a:solidFill>
          <a:schemeClr val="tx1"/>
        </a:solidFill>
        <a:latin typeface="Arial" pitchFamily="34" charset="0"/>
        <a:ea typeface="+mn-ea"/>
        <a:cs typeface="Arial" pitchFamily="34" charset="0"/>
      </a:defRPr>
    </a:lvl5pPr>
    <a:lvl6pPr marL="2286000" algn="l" defTabSz="914400" rtl="0" eaLnBrk="1" latinLnBrk="0" hangingPunct="1">
      <a:defRPr sz="1400" kern="1200">
        <a:solidFill>
          <a:schemeClr val="tx1"/>
        </a:solidFill>
        <a:latin typeface="Arial" pitchFamily="34" charset="0"/>
        <a:ea typeface="+mn-ea"/>
        <a:cs typeface="Arial" pitchFamily="34" charset="0"/>
      </a:defRPr>
    </a:lvl6pPr>
    <a:lvl7pPr marL="2743200" algn="l" defTabSz="914400" rtl="0" eaLnBrk="1" latinLnBrk="0" hangingPunct="1">
      <a:defRPr sz="1400" kern="1200">
        <a:solidFill>
          <a:schemeClr val="tx1"/>
        </a:solidFill>
        <a:latin typeface="Arial" pitchFamily="34" charset="0"/>
        <a:ea typeface="+mn-ea"/>
        <a:cs typeface="Arial" pitchFamily="34" charset="0"/>
      </a:defRPr>
    </a:lvl7pPr>
    <a:lvl8pPr marL="3200400" algn="l" defTabSz="914400" rtl="0" eaLnBrk="1" latinLnBrk="0" hangingPunct="1">
      <a:defRPr sz="1400" kern="1200">
        <a:solidFill>
          <a:schemeClr val="tx1"/>
        </a:solidFill>
        <a:latin typeface="Arial" pitchFamily="34" charset="0"/>
        <a:ea typeface="+mn-ea"/>
        <a:cs typeface="Arial" pitchFamily="34" charset="0"/>
      </a:defRPr>
    </a:lvl8pPr>
    <a:lvl9pPr marL="3657600" algn="l" defTabSz="914400" rtl="0" eaLnBrk="1" latinLnBrk="0" hangingPunct="1">
      <a:defRPr sz="14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9B9B"/>
    <a:srgbClr val="00CCFF"/>
    <a:srgbClr val="F99400"/>
    <a:srgbClr val="00ADEF"/>
    <a:srgbClr val="5E7987"/>
    <a:srgbClr val="6A6E73"/>
    <a:srgbClr val="DAA6D6"/>
    <a:srgbClr val="8E3A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5" autoAdjust="0"/>
    <p:restoredTop sz="92540" autoAdjust="0"/>
  </p:normalViewPr>
  <p:slideViewPr>
    <p:cSldViewPr>
      <p:cViewPr varScale="1">
        <p:scale>
          <a:sx n="91" d="100"/>
          <a:sy n="91" d="100"/>
        </p:scale>
        <p:origin x="1134" y="90"/>
      </p:cViewPr>
      <p:guideLst>
        <p:guide orient="horz" pos="162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defTabSz="724753" eaLnBrk="1" fontAlgn="auto" hangingPunct="1">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021138" y="0"/>
            <a:ext cx="3076575" cy="511175"/>
          </a:xfrm>
          <a:prstGeom prst="rect">
            <a:avLst/>
          </a:prstGeom>
        </p:spPr>
        <p:txBody>
          <a:bodyPr vert="horz" lIns="99048" tIns="49524" rIns="99048" bIns="49524" rtlCol="0"/>
          <a:lstStyle>
            <a:lvl1pPr algn="r" defTabSz="724753" eaLnBrk="1" fontAlgn="auto" hangingPunct="1">
              <a:spcBef>
                <a:spcPts val="0"/>
              </a:spcBef>
              <a:spcAft>
                <a:spcPts val="0"/>
              </a:spcAft>
              <a:defRPr sz="1300">
                <a:latin typeface="+mn-lt"/>
                <a:cs typeface="+mn-cs"/>
              </a:defRPr>
            </a:lvl1pPr>
          </a:lstStyle>
          <a:p>
            <a:pPr>
              <a:defRPr/>
            </a:pPr>
            <a:fld id="{945B58B1-BD7E-4A79-ABFD-2002DD913BA4}" type="datetimeFigureOut">
              <a:rPr lang="en-US"/>
              <a:pPr>
                <a:defRPr/>
              </a:pPr>
              <a:t>9/21/2017</a:t>
            </a:fld>
            <a:endParaRPr lang="en-US"/>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pPr lvl="0"/>
            <a:endParaRPr lang="en-US" noProof="0"/>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9048" tIns="49524" rIns="99048" bIns="4952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721850"/>
            <a:ext cx="3076575" cy="511175"/>
          </a:xfrm>
          <a:prstGeom prst="rect">
            <a:avLst/>
          </a:prstGeom>
        </p:spPr>
        <p:txBody>
          <a:bodyPr vert="horz" lIns="99048" tIns="49524" rIns="99048" bIns="49524" rtlCol="0" anchor="b"/>
          <a:lstStyle>
            <a:lvl1pPr algn="l" defTabSz="724753" eaLnBrk="1" fontAlgn="auto" hangingPunct="1">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21138" y="9721850"/>
            <a:ext cx="3076575" cy="5111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itchFamily="34" charset="0"/>
              </a:defRPr>
            </a:lvl1pPr>
          </a:lstStyle>
          <a:p>
            <a:pPr>
              <a:defRPr/>
            </a:pPr>
            <a:fld id="{29234944-FA74-4649-953A-3A356A51D758}" type="slidenum">
              <a:rPr lang="en-US" altLang="en-US"/>
              <a:pPr>
                <a:defRPr/>
              </a:pPr>
              <a:t>‹#›</a:t>
            </a:fld>
            <a:endParaRPr lang="en-US" altLang="en-US"/>
          </a:p>
        </p:txBody>
      </p:sp>
    </p:spTree>
    <p:extLst>
      <p:ext uri="{BB962C8B-B14F-4D97-AF65-F5344CB8AC3E}">
        <p14:creationId xmlns:p14="http://schemas.microsoft.com/office/powerpoint/2010/main" val="3578291001"/>
      </p:ext>
    </p:extLst>
  </p:cSld>
  <p:clrMap bg1="lt1" tx1="dk1" bg2="lt2" tx2="dk2" accent1="accent1" accent2="accent2" accent3="accent3" accent4="accent4" accent5="accent5" accent6="accent6" hlink="hlink" folHlink="folHlink"/>
  <p:notesStyle>
    <a:lvl1pPr algn="l" defTabSz="723900" rtl="0" eaLnBrk="0" fontAlgn="base" hangingPunct="0">
      <a:spcBef>
        <a:spcPct val="30000"/>
      </a:spcBef>
      <a:spcAft>
        <a:spcPct val="0"/>
      </a:spcAft>
      <a:defRPr sz="1000" kern="1200">
        <a:solidFill>
          <a:schemeClr val="tx1"/>
        </a:solidFill>
        <a:latin typeface="+mn-lt"/>
        <a:ea typeface="+mn-ea"/>
        <a:cs typeface="+mn-cs"/>
      </a:defRPr>
    </a:lvl1pPr>
    <a:lvl2pPr marL="361950" algn="l" defTabSz="723900" rtl="0" eaLnBrk="0" fontAlgn="base" hangingPunct="0">
      <a:spcBef>
        <a:spcPct val="30000"/>
      </a:spcBef>
      <a:spcAft>
        <a:spcPct val="0"/>
      </a:spcAft>
      <a:defRPr sz="1000" kern="1200">
        <a:solidFill>
          <a:schemeClr val="tx1"/>
        </a:solidFill>
        <a:latin typeface="+mn-lt"/>
        <a:ea typeface="+mn-ea"/>
        <a:cs typeface="+mn-cs"/>
      </a:defRPr>
    </a:lvl2pPr>
    <a:lvl3pPr marL="723900" algn="l" defTabSz="723900" rtl="0" eaLnBrk="0" fontAlgn="base" hangingPunct="0">
      <a:spcBef>
        <a:spcPct val="30000"/>
      </a:spcBef>
      <a:spcAft>
        <a:spcPct val="0"/>
      </a:spcAft>
      <a:defRPr sz="1000" kern="1200">
        <a:solidFill>
          <a:schemeClr val="tx1"/>
        </a:solidFill>
        <a:latin typeface="+mn-lt"/>
        <a:ea typeface="+mn-ea"/>
        <a:cs typeface="+mn-cs"/>
      </a:defRPr>
    </a:lvl3pPr>
    <a:lvl4pPr marL="1085850" algn="l" defTabSz="723900" rtl="0" eaLnBrk="0" fontAlgn="base" hangingPunct="0">
      <a:spcBef>
        <a:spcPct val="30000"/>
      </a:spcBef>
      <a:spcAft>
        <a:spcPct val="0"/>
      </a:spcAft>
      <a:defRPr sz="1000" kern="1200">
        <a:solidFill>
          <a:schemeClr val="tx1"/>
        </a:solidFill>
        <a:latin typeface="+mn-lt"/>
        <a:ea typeface="+mn-ea"/>
        <a:cs typeface="+mn-cs"/>
      </a:defRPr>
    </a:lvl4pPr>
    <a:lvl5pPr marL="1449388" algn="l" defTabSz="723900" rtl="0" eaLnBrk="0" fontAlgn="base" hangingPunct="0">
      <a:spcBef>
        <a:spcPct val="30000"/>
      </a:spcBef>
      <a:spcAft>
        <a:spcPct val="0"/>
      </a:spcAft>
      <a:defRPr sz="1000" kern="1200">
        <a:solidFill>
          <a:schemeClr val="tx1"/>
        </a:solidFill>
        <a:latin typeface="+mn-lt"/>
        <a:ea typeface="+mn-ea"/>
        <a:cs typeface="+mn-cs"/>
      </a:defRPr>
    </a:lvl5pPr>
    <a:lvl6pPr marL="1811884" algn="l" defTabSz="724753" rtl="0" eaLnBrk="1" latinLnBrk="0" hangingPunct="1">
      <a:defRPr sz="1000" kern="1200">
        <a:solidFill>
          <a:schemeClr val="tx1"/>
        </a:solidFill>
        <a:latin typeface="+mn-lt"/>
        <a:ea typeface="+mn-ea"/>
        <a:cs typeface="+mn-cs"/>
      </a:defRPr>
    </a:lvl6pPr>
    <a:lvl7pPr marL="2174260" algn="l" defTabSz="724753" rtl="0" eaLnBrk="1" latinLnBrk="0" hangingPunct="1">
      <a:defRPr sz="1000" kern="1200">
        <a:solidFill>
          <a:schemeClr val="tx1"/>
        </a:solidFill>
        <a:latin typeface="+mn-lt"/>
        <a:ea typeface="+mn-ea"/>
        <a:cs typeface="+mn-cs"/>
      </a:defRPr>
    </a:lvl7pPr>
    <a:lvl8pPr marL="2536637" algn="l" defTabSz="724753" rtl="0" eaLnBrk="1" latinLnBrk="0" hangingPunct="1">
      <a:defRPr sz="1000" kern="1200">
        <a:solidFill>
          <a:schemeClr val="tx1"/>
        </a:solidFill>
        <a:latin typeface="+mn-lt"/>
        <a:ea typeface="+mn-ea"/>
        <a:cs typeface="+mn-cs"/>
      </a:defRPr>
    </a:lvl8pPr>
    <a:lvl9pPr marL="2899014" algn="l" defTabSz="724753"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3012" name="Slide Number Placeholder 3"/>
          <p:cNvSpPr>
            <a:spLocks noGrp="1"/>
          </p:cNvSpPr>
          <p:nvPr>
            <p:ph type="sldNum" sz="quarter" idx="5"/>
          </p:nvPr>
        </p:nvSpPr>
        <p:spPr bwMode="auto">
          <a:noFill/>
          <a:ln>
            <a:miter lim="800000"/>
            <a:headEnd/>
            <a:tailEnd/>
          </a:ln>
        </p:spPr>
        <p:txBody>
          <a:bodyPr/>
          <a:lstStyle/>
          <a:p>
            <a:fld id="{0224FE42-30E1-4EFA-9CB1-784D49912A31}" type="slidenum">
              <a:rPr lang="en-US" altLang="en-US" smtClean="0"/>
              <a:pPr/>
              <a:t>1</a:t>
            </a:fld>
            <a:endParaRPr lang="en-US" altLang="en-US" dirty="0" smtClean="0"/>
          </a:p>
        </p:txBody>
      </p:sp>
    </p:spTree>
    <p:extLst>
      <p:ext uri="{BB962C8B-B14F-4D97-AF65-F5344CB8AC3E}">
        <p14:creationId xmlns:p14="http://schemas.microsoft.com/office/powerpoint/2010/main" val="29386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2736850"/>
            <a:ext cx="7315200" cy="958850"/>
          </a:xfrm>
          <a:prstGeom prst="rect">
            <a:avLst/>
          </a:prstGeom>
          <a:solidFill>
            <a:srgbClr val="00ADEF"/>
          </a:solid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en-US"/>
          </a:p>
        </p:txBody>
      </p:sp>
      <p:sp>
        <p:nvSpPr>
          <p:cNvPr id="5" name="Rectangle 4"/>
          <p:cNvSpPr/>
          <p:nvPr/>
        </p:nvSpPr>
        <p:spPr>
          <a:xfrm>
            <a:off x="914400" y="3786188"/>
            <a:ext cx="7315200" cy="51435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en-US"/>
          </a:p>
        </p:txBody>
      </p:sp>
      <p:sp>
        <p:nvSpPr>
          <p:cNvPr id="6" name="Rectangle 5"/>
          <p:cNvSpPr/>
          <p:nvPr/>
        </p:nvSpPr>
        <p:spPr>
          <a:xfrm>
            <a:off x="904875" y="2746375"/>
            <a:ext cx="228600" cy="950913"/>
          </a:xfrm>
          <a:prstGeom prst="rect">
            <a:avLst/>
          </a:prstGeom>
          <a:solidFill>
            <a:srgbClr val="595959"/>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en-US"/>
          </a:p>
        </p:txBody>
      </p:sp>
      <p:sp>
        <p:nvSpPr>
          <p:cNvPr id="7" name="Rectangle 6"/>
          <p:cNvSpPr/>
          <p:nvPr/>
        </p:nvSpPr>
        <p:spPr>
          <a:xfrm>
            <a:off x="914400" y="3786188"/>
            <a:ext cx="228600" cy="514350"/>
          </a:xfrm>
          <a:prstGeom prst="rect">
            <a:avLst/>
          </a:prstGeom>
          <a:solidFill>
            <a:srgbClr val="595959"/>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en-US"/>
          </a:p>
        </p:txBody>
      </p:sp>
      <p:graphicFrame>
        <p:nvGraphicFramePr>
          <p:cNvPr id="10" name="Object 148"/>
          <p:cNvGraphicFramePr>
            <a:graphicFrameLocks noChangeAspect="1"/>
          </p:cNvGraphicFramePr>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6407" name="think-cell Slide" r:id="rId3" imgW="360" imgH="360" progId="">
                  <p:embed/>
                </p:oleObj>
              </mc:Choice>
              <mc:Fallback>
                <p:oleObj name="think-cell Slide" r:id="rId3" imgW="360" imgH="360" progId="">
                  <p:embed/>
                  <p:pic>
                    <p:nvPicPr>
                      <p:cNvPr id="0" name="Object 1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 name="Picture 13"/>
          <p:cNvPicPr>
            <a:picLocks noChangeAspect="1"/>
          </p:cNvPicPr>
          <p:nvPr userDrawn="1"/>
        </p:nvPicPr>
        <p:blipFill>
          <a:blip r:embed="rId5" cstate="print"/>
          <a:srcRect/>
          <a:stretch>
            <a:fillRect/>
          </a:stretch>
        </p:blipFill>
        <p:spPr bwMode="auto">
          <a:xfrm>
            <a:off x="381000" y="319088"/>
            <a:ext cx="1695450" cy="530225"/>
          </a:xfrm>
          <a:prstGeom prst="rect">
            <a:avLst/>
          </a:prstGeom>
          <a:noFill/>
          <a:ln w="9525">
            <a:noFill/>
            <a:miter lim="800000"/>
            <a:headEnd/>
            <a:tailEnd/>
          </a:ln>
        </p:spPr>
      </p:pic>
      <p:pic>
        <p:nvPicPr>
          <p:cNvPr id="12" name="Picture 113" descr="C:\Users\Vivek\Desktop\Brand Logos\Division &amp; Subsidiary Brand Logos\Maxeed Logo (Blue)-01.png"/>
          <p:cNvPicPr>
            <a:picLocks noChangeAspect="1" noChangeArrowheads="1"/>
          </p:cNvPicPr>
          <p:nvPr userDrawn="1"/>
        </p:nvPicPr>
        <p:blipFill>
          <a:blip r:embed="rId6" cstate="print"/>
          <a:srcRect/>
          <a:stretch>
            <a:fillRect/>
          </a:stretch>
        </p:blipFill>
        <p:spPr bwMode="auto">
          <a:xfrm>
            <a:off x="6483350" y="285750"/>
            <a:ext cx="2439988" cy="722313"/>
          </a:xfrm>
          <a:prstGeom prst="rect">
            <a:avLst/>
          </a:prstGeom>
          <a:noFill/>
          <a:ln w="9525">
            <a:noFill/>
            <a:miter lim="800000"/>
            <a:headEnd/>
            <a:tailEnd/>
          </a:ln>
        </p:spPr>
      </p:pic>
      <p:sp>
        <p:nvSpPr>
          <p:cNvPr id="8" name="Title 7"/>
          <p:cNvSpPr>
            <a:spLocks noGrp="1"/>
          </p:cNvSpPr>
          <p:nvPr>
            <p:ph type="ctrTitle"/>
          </p:nvPr>
        </p:nvSpPr>
        <p:spPr>
          <a:xfrm>
            <a:off x="1219200" y="2842998"/>
            <a:ext cx="6858000" cy="742950"/>
          </a:xfrm>
        </p:spPr>
        <p:txBody>
          <a:bodyPr>
            <a:normAutofit/>
          </a:bodyPr>
          <a:lstStyle>
            <a:lvl1pPr algn="r">
              <a:defRPr sz="3200" b="0">
                <a:solidFill>
                  <a:schemeClr val="bg1"/>
                </a:solidFill>
                <a:latin typeface="Cambria" panose="02040503050406030204" pitchFamily="18" charset="0"/>
                <a:cs typeface="Arial" pitchFamily="34" charset="0"/>
              </a:defRPr>
            </a:lvl1pPr>
          </a:lstStyle>
          <a:p>
            <a:r>
              <a:rPr lang="en-US" smtClean="0"/>
              <a:t>Click to edit Master title style</a:t>
            </a:r>
            <a:endParaRPr lang="en-US" dirty="0"/>
          </a:p>
        </p:txBody>
      </p:sp>
      <p:sp>
        <p:nvSpPr>
          <p:cNvPr id="9" name="Subtitle 8"/>
          <p:cNvSpPr>
            <a:spLocks noGrp="1"/>
          </p:cNvSpPr>
          <p:nvPr>
            <p:ph type="subTitle" idx="1"/>
          </p:nvPr>
        </p:nvSpPr>
        <p:spPr>
          <a:xfrm>
            <a:off x="1219200" y="3843338"/>
            <a:ext cx="6858000" cy="400050"/>
          </a:xfrm>
        </p:spPr>
        <p:txBody>
          <a:bodyPr anchor="ctr"/>
          <a:lstStyle>
            <a:lvl1pPr marL="0" indent="0" algn="r">
              <a:buNone/>
              <a:defRPr sz="1600">
                <a:solidFill>
                  <a:schemeClr val="tx1">
                    <a:lumMod val="65000"/>
                    <a:lumOff val="35000"/>
                  </a:schemeClr>
                </a:solidFill>
                <a:latin typeface="Arial" panose="020B0604020202020204" pitchFamily="34" charset="0"/>
                <a:ea typeface="+mj-ea"/>
                <a:cs typeface="Arial" pitchFamily="34" charset="0"/>
              </a:defRPr>
            </a:lvl1pPr>
            <a:lvl2pPr marL="362328" indent="0" algn="ctr">
              <a:buNone/>
            </a:lvl2pPr>
            <a:lvl3pPr marL="724655" indent="0" algn="ctr">
              <a:buNone/>
            </a:lvl3pPr>
            <a:lvl4pPr marL="1086983" indent="0" algn="ctr">
              <a:buNone/>
            </a:lvl4pPr>
            <a:lvl5pPr marL="1449311" indent="0" algn="ctr">
              <a:buNone/>
            </a:lvl5pPr>
            <a:lvl6pPr marL="1811639" indent="0" algn="ctr">
              <a:buNone/>
            </a:lvl6pPr>
            <a:lvl7pPr marL="2173966" indent="0" algn="ctr">
              <a:buNone/>
            </a:lvl7pPr>
            <a:lvl8pPr marL="2536295" indent="0" algn="ctr">
              <a:buNone/>
            </a:lvl8pPr>
            <a:lvl9pPr marL="2898622" indent="0" algn="ctr">
              <a:buNone/>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ktangel 13"/>
          <p:cNvSpPr>
            <a:spLocks noChangeArrowheads="1"/>
          </p:cNvSpPr>
          <p:nvPr userDrawn="1">
            <p:custDataLst>
              <p:tags r:id="rId2"/>
            </p:custDataLst>
          </p:nvPr>
        </p:nvSpPr>
        <p:spPr bwMode="auto">
          <a:xfrm rot="16200000">
            <a:off x="75772" y="4781978"/>
            <a:ext cx="209552" cy="361097"/>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nb-NO" dirty="0">
              <a:solidFill>
                <a:srgbClr val="8E3A88"/>
              </a:solidFill>
            </a:endParaRPr>
          </a:p>
        </p:txBody>
      </p:sp>
      <p:graphicFrame>
        <p:nvGraphicFramePr>
          <p:cNvPr id="5" name="Object 147"/>
          <p:cNvGraphicFramePr>
            <a:graphicFrameLocks noChangeAspect="1"/>
          </p:cNvGraphicFramePr>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7431" name="think-cell Slide" r:id="rId4" imgW="360" imgH="360" progId="">
                  <p:embed/>
                </p:oleObj>
              </mc:Choice>
              <mc:Fallback>
                <p:oleObj name="think-cell Slide" r:id="rId4" imgW="360" imgH="360" progId="">
                  <p:embed/>
                  <p:pic>
                    <p:nvPicPr>
                      <p:cNvPr id="0" name="Object 1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 name="Straight Connector 5"/>
          <p:cNvCxnSpPr/>
          <p:nvPr userDrawn="1"/>
        </p:nvCxnSpPr>
        <p:spPr>
          <a:xfrm>
            <a:off x="147638" y="635000"/>
            <a:ext cx="8839200" cy="1588"/>
          </a:xfrm>
          <a:prstGeom prst="line">
            <a:avLst/>
          </a:prstGeom>
          <a:ln>
            <a:solidFill>
              <a:srgbClr val="6A6E7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Autofit/>
          </a:bodyPr>
          <a:lstStyle>
            <a:lvl1pPr>
              <a:defRPr sz="3200">
                <a:solidFill>
                  <a:srgbClr val="00ADEF"/>
                </a:solidFill>
                <a:latin typeface="Cambria" panose="02040503050406030204" pitchFamily="18"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146977" y="726745"/>
            <a:ext cx="8839550" cy="4009564"/>
          </a:xfrm>
        </p:spPr>
        <p:txBody>
          <a:bodyPr/>
          <a:lstStyle>
            <a:lvl1pPr>
              <a:defRPr>
                <a:solidFill>
                  <a:schemeClr val="tx1">
                    <a:lumMod val="65000"/>
                    <a:lumOff val="35000"/>
                  </a:schemeClr>
                </a:solidFill>
                <a:latin typeface="Arial" panose="020B0604020202020204" pitchFamily="34" charset="0"/>
                <a:cs typeface="Arial" panose="020B0604020202020204" pitchFamily="34" charset="0"/>
              </a:defRPr>
            </a:lvl1pPr>
            <a:lvl2pPr>
              <a:defRPr>
                <a:solidFill>
                  <a:schemeClr val="tx1">
                    <a:lumMod val="65000"/>
                    <a:lumOff val="35000"/>
                  </a:schemeClr>
                </a:solidFill>
                <a:latin typeface="Arial" panose="020B0604020202020204" pitchFamily="34" charset="0"/>
                <a:cs typeface="Arial" panose="020B0604020202020204" pitchFamily="34" charset="0"/>
              </a:defRPr>
            </a:lvl2pPr>
            <a:lvl3pPr>
              <a:defRPr>
                <a:solidFill>
                  <a:schemeClr val="tx1">
                    <a:lumMod val="65000"/>
                    <a:lumOff val="35000"/>
                  </a:schemeClr>
                </a:solidFill>
                <a:latin typeface="Arial" panose="020B0604020202020204" pitchFamily="34" charset="0"/>
                <a:cs typeface="Arial" panose="020B0604020202020204" pitchFamily="34" charset="0"/>
              </a:defRPr>
            </a:lvl3pPr>
            <a:lvl4pPr>
              <a:defRPr>
                <a:solidFill>
                  <a:schemeClr val="tx1">
                    <a:lumMod val="65000"/>
                    <a:lumOff val="35000"/>
                  </a:schemeClr>
                </a:solidFill>
                <a:latin typeface="Arial" panose="020B0604020202020204" pitchFamily="34" charset="0"/>
                <a:cs typeface="Arial" panose="020B0604020202020204" pitchFamily="34" charset="0"/>
              </a:defRPr>
            </a:lvl4pPr>
            <a:lvl5pPr>
              <a:defRPr>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10"/>
          </p:nvPr>
        </p:nvSpPr>
        <p:spPr>
          <a:xfrm>
            <a:off x="0" y="4859338"/>
            <a:ext cx="355600" cy="188912"/>
          </a:xfrm>
        </p:spPr>
        <p:txBody>
          <a:bodyPr/>
          <a:lstStyle>
            <a:lvl1pPr>
              <a:defRPr/>
            </a:lvl1pPr>
          </a:lstStyle>
          <a:p>
            <a:pPr>
              <a:defRPr/>
            </a:pPr>
            <a:fld id="{9A256B54-DF35-4890-A7BF-0EF3EAC68E11}"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3" name="Rektangel 13"/>
          <p:cNvSpPr>
            <a:spLocks noChangeArrowheads="1"/>
          </p:cNvSpPr>
          <p:nvPr userDrawn="1">
            <p:custDataLst>
              <p:tags r:id="rId2"/>
            </p:custDataLst>
          </p:nvPr>
        </p:nvSpPr>
        <p:spPr bwMode="auto">
          <a:xfrm rot="16200000">
            <a:off x="75772" y="4781978"/>
            <a:ext cx="209552" cy="361097"/>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nb-NO" sz="700" dirty="0">
              <a:solidFill>
                <a:schemeClr val="bg1"/>
              </a:solidFill>
              <a:latin typeface="Arial" panose="020B0604020202020204" pitchFamily="34" charset="0"/>
              <a:cs typeface="Arial" panose="020B0604020202020204" pitchFamily="34" charset="0"/>
            </a:endParaRPr>
          </a:p>
        </p:txBody>
      </p:sp>
      <p:graphicFrame>
        <p:nvGraphicFramePr>
          <p:cNvPr id="4" name="Object 125"/>
          <p:cNvGraphicFramePr>
            <a:graphicFrameLocks noChangeAspect="1"/>
          </p:cNvGraphicFramePr>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8455" name="think-cell Slide" r:id="rId4" imgW="360" imgH="360" progId="">
                  <p:embed/>
                </p:oleObj>
              </mc:Choice>
              <mc:Fallback>
                <p:oleObj name="think-cell Slide" r:id="rId4" imgW="360" imgH="360" progId="">
                  <p:embed/>
                  <p:pic>
                    <p:nvPicPr>
                      <p:cNvPr id="0" name="Object 1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 name="Straight Connector 4"/>
          <p:cNvCxnSpPr/>
          <p:nvPr userDrawn="1"/>
        </p:nvCxnSpPr>
        <p:spPr>
          <a:xfrm>
            <a:off x="147638" y="635000"/>
            <a:ext cx="8839200" cy="1588"/>
          </a:xfrm>
          <a:prstGeom prst="line">
            <a:avLst/>
          </a:prstGeom>
          <a:ln>
            <a:solidFill>
              <a:srgbClr val="6A6E73"/>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Autofit/>
          </a:bodyPr>
          <a:lstStyle>
            <a:lvl1pPr>
              <a:defRPr lang="en-US" dirty="0">
                <a:solidFill>
                  <a:srgbClr val="00ADEF"/>
                </a:solidFill>
              </a:defRPr>
            </a:lvl1pPr>
          </a:lstStyle>
          <a:p>
            <a:pPr lvl="0"/>
            <a:r>
              <a:rPr lang="en-US" dirty="0" smtClean="0"/>
              <a:t>Click to edit Master title style</a:t>
            </a:r>
            <a:endParaRPr lang="en-US" dirty="0"/>
          </a:p>
        </p:txBody>
      </p:sp>
      <p:sp>
        <p:nvSpPr>
          <p:cNvPr id="6" name="Slide Number Placeholder 5"/>
          <p:cNvSpPr>
            <a:spLocks noGrp="1"/>
          </p:cNvSpPr>
          <p:nvPr>
            <p:ph type="sldNum" sz="quarter" idx="10"/>
          </p:nvPr>
        </p:nvSpPr>
        <p:spPr>
          <a:xfrm>
            <a:off x="0" y="4859338"/>
            <a:ext cx="355600" cy="188912"/>
          </a:xfrm>
        </p:spPr>
        <p:txBody>
          <a:bodyPr/>
          <a:lstStyle>
            <a:lvl1pPr>
              <a:defRPr/>
            </a:lvl1pPr>
          </a:lstStyle>
          <a:p>
            <a:pPr>
              <a:defRPr/>
            </a:pPr>
            <a:fld id="{D7912A96-FBD9-49B1-BD84-0B7C41C51C67}"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3" cstate="print">
            <a:clrChange>
              <a:clrFrom>
                <a:srgbClr val="FFFFFF"/>
              </a:clrFrom>
              <a:clrTo>
                <a:srgbClr val="FFFFFF">
                  <a:alpha val="0"/>
                </a:srgbClr>
              </a:clrTo>
            </a:clrChange>
            <a:grayscl/>
            <a:biLevel thresh="50000"/>
          </a:blip>
          <a:srcRect/>
          <a:stretch>
            <a:fillRect/>
          </a:stretch>
        </p:blipFill>
        <p:spPr bwMode="auto">
          <a:xfrm>
            <a:off x="6962775" y="209550"/>
            <a:ext cx="1952625" cy="681038"/>
          </a:xfrm>
          <a:prstGeom prst="rect">
            <a:avLst/>
          </a:prstGeom>
          <a:noFill/>
          <a:ln w="9525">
            <a:noFill/>
            <a:miter lim="800000"/>
            <a:headEnd/>
            <a:tailEnd/>
          </a:ln>
        </p:spPr>
      </p:pic>
      <p:sp>
        <p:nvSpPr>
          <p:cNvPr id="3" name="Rektangel 13"/>
          <p:cNvSpPr>
            <a:spLocks noChangeArrowheads="1"/>
          </p:cNvSpPr>
          <p:nvPr userDrawn="1">
            <p:custDataLst>
              <p:tags r:id="rId1"/>
            </p:custDataLst>
          </p:nvPr>
        </p:nvSpPr>
        <p:spPr bwMode="auto">
          <a:xfrm rot="16200000">
            <a:off x="72728" y="4778397"/>
            <a:ext cx="209552" cy="361097"/>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nb-NO" dirty="0">
              <a:solidFill>
                <a:schemeClr val="bg1"/>
              </a:solidFill>
            </a:endParaRPr>
          </a:p>
        </p:txBody>
      </p:sp>
      <p:sp>
        <p:nvSpPr>
          <p:cNvPr id="4" name="Slide Number Placeholder 5"/>
          <p:cNvSpPr>
            <a:spLocks noGrp="1"/>
          </p:cNvSpPr>
          <p:nvPr>
            <p:ph type="sldNum" sz="quarter" idx="10"/>
          </p:nvPr>
        </p:nvSpPr>
        <p:spPr>
          <a:xfrm>
            <a:off x="0" y="4859338"/>
            <a:ext cx="355600" cy="188912"/>
          </a:xfrm>
        </p:spPr>
        <p:txBody>
          <a:bodyPr/>
          <a:lstStyle>
            <a:lvl1pPr>
              <a:defRPr/>
            </a:lvl1pPr>
          </a:lstStyle>
          <a:p>
            <a:pPr>
              <a:defRPr/>
            </a:pPr>
            <a:fld id="{A3BE0700-7641-46B1-B539-DCA0FC50BA9A}" type="slidenum">
              <a:rPr lang="en-US" altLang="en-US"/>
              <a:pPr>
                <a:defRPr/>
              </a:pPr>
              <a:t>‹#›</a:t>
            </a:fld>
            <a:endParaRPr lang="en-US" alt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Rektangel 13"/>
          <p:cNvSpPr>
            <a:spLocks noChangeArrowheads="1"/>
          </p:cNvSpPr>
          <p:nvPr>
            <p:custDataLst>
              <p:tags r:id="rId1"/>
            </p:custDataLst>
          </p:nvPr>
        </p:nvSpPr>
        <p:spPr bwMode="auto">
          <a:xfrm rot="16200000">
            <a:off x="4079081" y="89694"/>
            <a:ext cx="982663" cy="9147175"/>
          </a:xfrm>
          <a:prstGeom prst="rect">
            <a:avLst/>
          </a:prstGeom>
          <a:solidFill>
            <a:srgbClr val="00ADEF"/>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nb-NO" dirty="0"/>
          </a:p>
        </p:txBody>
      </p:sp>
      <p:pic>
        <p:nvPicPr>
          <p:cNvPr id="6" name="Picture 7"/>
          <p:cNvPicPr>
            <a:picLocks noChangeAspect="1"/>
          </p:cNvPicPr>
          <p:nvPr userDrawn="1"/>
        </p:nvPicPr>
        <p:blipFill>
          <a:blip r:embed="rId3" cstate="print">
            <a:clrChange>
              <a:clrFrom>
                <a:srgbClr val="FFFFFF"/>
              </a:clrFrom>
              <a:clrTo>
                <a:srgbClr val="FFFFFF">
                  <a:alpha val="0"/>
                </a:srgbClr>
              </a:clrTo>
            </a:clrChange>
            <a:grayscl/>
            <a:biLevel thresh="50000"/>
          </a:blip>
          <a:srcRect/>
          <a:stretch>
            <a:fillRect/>
          </a:stretch>
        </p:blipFill>
        <p:spPr bwMode="auto">
          <a:xfrm>
            <a:off x="6962775" y="209550"/>
            <a:ext cx="1952625" cy="681038"/>
          </a:xfrm>
          <a:prstGeom prst="rect">
            <a:avLst/>
          </a:prstGeom>
          <a:noFill/>
          <a:ln w="9525">
            <a:noFill/>
            <a:miter lim="800000"/>
            <a:headEnd/>
            <a:tailEnd/>
          </a:ln>
        </p:spPr>
      </p:pic>
      <p:sp>
        <p:nvSpPr>
          <p:cNvPr id="7" name="TextBox 6"/>
          <p:cNvSpPr txBox="1">
            <a:spLocks noChangeArrowheads="1"/>
          </p:cNvSpPr>
          <p:nvPr userDrawn="1"/>
        </p:nvSpPr>
        <p:spPr bwMode="auto">
          <a:xfrm>
            <a:off x="228600" y="2038350"/>
            <a:ext cx="2586038" cy="646113"/>
          </a:xfrm>
          <a:prstGeom prst="rect">
            <a:avLst/>
          </a:prstGeom>
          <a:noFill/>
          <a:ln w="9525">
            <a:noFill/>
            <a:miter lim="800000"/>
            <a:headEnd/>
            <a:tailEnd/>
          </a:ln>
        </p:spPr>
        <p:txBody>
          <a:bodyPr wrap="none">
            <a:spAutoFit/>
          </a:bodyPr>
          <a:lstStyle/>
          <a:p>
            <a:pPr eaLnBrk="1" hangingPunct="1">
              <a:defRPr/>
            </a:pPr>
            <a:r>
              <a:rPr lang="en-US" altLang="en-US" sz="3600" b="1">
                <a:solidFill>
                  <a:srgbClr val="6A6E73"/>
                </a:solidFill>
                <a:latin typeface="Cambria" pitchFamily="18" charset="0"/>
              </a:rPr>
              <a:t>Thank You!</a:t>
            </a:r>
          </a:p>
        </p:txBody>
      </p:sp>
      <p:cxnSp>
        <p:nvCxnSpPr>
          <p:cNvPr id="8" name="Straight Connector 7"/>
          <p:cNvCxnSpPr/>
          <p:nvPr userDrawn="1"/>
        </p:nvCxnSpPr>
        <p:spPr>
          <a:xfrm>
            <a:off x="4419600" y="4248150"/>
            <a:ext cx="0" cy="808038"/>
          </a:xfrm>
          <a:prstGeom prst="line">
            <a:avLst/>
          </a:prstGeom>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quarter" idx="10"/>
          </p:nvPr>
        </p:nvSpPr>
        <p:spPr>
          <a:xfrm>
            <a:off x="152400" y="4248150"/>
            <a:ext cx="3581400" cy="265534"/>
          </a:xfrm>
          <a:noFill/>
        </p:spPr>
        <p:txBody>
          <a:bodyPr rtlCol="0">
            <a:spAutoFit/>
          </a:bodyPr>
          <a:lstStyle>
            <a:lvl1pPr marL="0" indent="0" algn="l" rtl="0" eaLnBrk="1" latinLnBrk="0" hangingPunct="1">
              <a:spcBef>
                <a:spcPts val="0"/>
              </a:spcBef>
              <a:buClr>
                <a:schemeClr val="accent1"/>
              </a:buClr>
              <a:buSzPct val="76000"/>
              <a:buFont typeface="Wingdings 3"/>
              <a:buNone/>
              <a:defRPr kumimoji="0" lang="en-US" sz="1000" kern="1200" dirty="0" smtClean="0">
                <a:solidFill>
                  <a:schemeClr val="bg1"/>
                </a:solidFill>
                <a:latin typeface="Arial" panose="020B0604020202020204" pitchFamily="34" charset="0"/>
                <a:ea typeface="+mn-ea"/>
                <a:cs typeface="Arial" pitchFamily="34" charset="0"/>
              </a:defRPr>
            </a:lvl1pPr>
            <a:lvl2pPr>
              <a:defRPr lang="en-US" sz="1100" smtClean="0">
                <a:solidFill>
                  <a:schemeClr val="bg1"/>
                </a:solidFill>
                <a:latin typeface="Arial" panose="020B0604020202020204" pitchFamily="34" charset="0"/>
                <a:cs typeface="Arial" panose="020B0604020202020204" pitchFamily="34" charset="0"/>
              </a:defRPr>
            </a:lvl2pPr>
            <a:lvl3pPr>
              <a:defRPr lang="en-US" sz="1100" smtClean="0">
                <a:solidFill>
                  <a:schemeClr val="bg1"/>
                </a:solidFill>
                <a:latin typeface="Arial" panose="020B0604020202020204" pitchFamily="34" charset="0"/>
                <a:cs typeface="Arial" panose="020B0604020202020204" pitchFamily="34" charset="0"/>
              </a:defRPr>
            </a:lvl3pPr>
            <a:lvl4pPr>
              <a:defRPr lang="en-US" sz="1100" smtClean="0">
                <a:solidFill>
                  <a:schemeClr val="bg1"/>
                </a:solidFill>
                <a:latin typeface="Arial" panose="020B0604020202020204" pitchFamily="34" charset="0"/>
                <a:cs typeface="Arial" panose="020B0604020202020204" pitchFamily="34" charset="0"/>
              </a:defRPr>
            </a:lvl4pPr>
            <a:lvl5pPr>
              <a:defRPr lang="en-US" sz="11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9" name="Content Placeholder 3"/>
          <p:cNvSpPr>
            <a:spLocks noGrp="1"/>
          </p:cNvSpPr>
          <p:nvPr>
            <p:ph sz="quarter" idx="11"/>
          </p:nvPr>
        </p:nvSpPr>
        <p:spPr>
          <a:xfrm>
            <a:off x="4572000" y="4238422"/>
            <a:ext cx="3581400" cy="265534"/>
          </a:xfrm>
          <a:noFill/>
        </p:spPr>
        <p:txBody>
          <a:bodyPr rtlCol="0">
            <a:spAutoFit/>
          </a:bodyPr>
          <a:lstStyle>
            <a:lvl1pPr marL="0" indent="0" algn="l" rtl="0" eaLnBrk="1" latinLnBrk="0" hangingPunct="1">
              <a:spcBef>
                <a:spcPts val="0"/>
              </a:spcBef>
              <a:buClr>
                <a:schemeClr val="accent1"/>
              </a:buClr>
              <a:buSzPct val="76000"/>
              <a:buFont typeface="Wingdings 3"/>
              <a:buNone/>
              <a:defRPr kumimoji="0" lang="en-US" sz="1000" kern="1200" dirty="0" smtClean="0">
                <a:solidFill>
                  <a:schemeClr val="bg1"/>
                </a:solidFill>
                <a:latin typeface="Arial" panose="020B0604020202020204" pitchFamily="34" charset="0"/>
                <a:ea typeface="+mn-ea"/>
                <a:cs typeface="Arial" pitchFamily="34" charset="0"/>
              </a:defRPr>
            </a:lvl1pPr>
            <a:lvl2pPr>
              <a:defRPr lang="en-US" sz="1100" smtClean="0">
                <a:solidFill>
                  <a:schemeClr val="bg1"/>
                </a:solidFill>
                <a:latin typeface="Arial" panose="020B0604020202020204" pitchFamily="34" charset="0"/>
                <a:cs typeface="Arial" panose="020B0604020202020204" pitchFamily="34" charset="0"/>
              </a:defRPr>
            </a:lvl2pPr>
            <a:lvl3pPr>
              <a:defRPr lang="en-US" sz="1100" smtClean="0">
                <a:solidFill>
                  <a:schemeClr val="bg1"/>
                </a:solidFill>
                <a:latin typeface="Arial" panose="020B0604020202020204" pitchFamily="34" charset="0"/>
                <a:cs typeface="Arial" panose="020B0604020202020204" pitchFamily="34" charset="0"/>
              </a:defRPr>
            </a:lvl3pPr>
            <a:lvl4pPr>
              <a:defRPr lang="en-US" sz="1100" smtClean="0">
                <a:solidFill>
                  <a:schemeClr val="bg1"/>
                </a:solidFill>
                <a:latin typeface="Arial" panose="020B0604020202020204" pitchFamily="34" charset="0"/>
                <a:cs typeface="Arial" panose="020B0604020202020204" pitchFamily="34" charset="0"/>
              </a:defRPr>
            </a:lvl4pPr>
            <a:lvl5pPr>
              <a:defRPr lang="en-US" sz="11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Placeholder 21"/>
          <p:cNvSpPr>
            <a:spLocks noGrp="1"/>
          </p:cNvSpPr>
          <p:nvPr>
            <p:ph type="title"/>
          </p:nvPr>
        </p:nvSpPr>
        <p:spPr bwMode="auto">
          <a:xfrm>
            <a:off x="147638" y="114300"/>
            <a:ext cx="8839200" cy="449263"/>
          </a:xfrm>
          <a:prstGeom prst="rect">
            <a:avLst/>
          </a:prstGeom>
          <a:noFill/>
          <a:ln w="9525">
            <a:noFill/>
            <a:miter lim="800000"/>
            <a:headEnd/>
            <a:tailEnd/>
          </a:ln>
        </p:spPr>
        <p:txBody>
          <a:bodyPr vert="horz" wrap="square" lIns="72465" tIns="36233" rIns="72465" bIns="36233" numCol="1" anchor="ctr" anchorCtr="0" compatLnSpc="1">
            <a:prstTxWarp prst="textNoShape">
              <a:avLst/>
            </a:prstTxWarp>
          </a:bodyPr>
          <a:lstStyle/>
          <a:p>
            <a:pPr lvl="0"/>
            <a:r>
              <a:rPr lang="en-US" altLang="en-US" smtClean="0"/>
              <a:t>Click to edit Master title style</a:t>
            </a:r>
          </a:p>
        </p:txBody>
      </p:sp>
      <p:sp>
        <p:nvSpPr>
          <p:cNvPr id="8195" name="Text Placeholder 12"/>
          <p:cNvSpPr>
            <a:spLocks noGrp="1"/>
          </p:cNvSpPr>
          <p:nvPr>
            <p:ph type="body" idx="1"/>
          </p:nvPr>
        </p:nvSpPr>
        <p:spPr bwMode="auto">
          <a:xfrm>
            <a:off x="147638" y="727075"/>
            <a:ext cx="8839200" cy="4054475"/>
          </a:xfrm>
          <a:prstGeom prst="rect">
            <a:avLst/>
          </a:prstGeom>
          <a:noFill/>
          <a:ln w="9525">
            <a:noFill/>
            <a:miter lim="800000"/>
            <a:headEnd/>
            <a:tailEnd/>
          </a:ln>
        </p:spPr>
        <p:txBody>
          <a:bodyPr vert="horz" wrap="square" lIns="72465" tIns="36233" rIns="72465" bIns="3623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cxnSp>
        <p:nvCxnSpPr>
          <p:cNvPr id="12" name="Straight Connector 11"/>
          <p:cNvCxnSpPr/>
          <p:nvPr/>
        </p:nvCxnSpPr>
        <p:spPr>
          <a:xfrm>
            <a:off x="147638" y="635000"/>
            <a:ext cx="8839200" cy="1588"/>
          </a:xfrm>
          <a:prstGeom prst="line">
            <a:avLst/>
          </a:prstGeom>
          <a:ln>
            <a:solidFill>
              <a:srgbClr val="6A6E73"/>
            </a:solidFill>
          </a:ln>
        </p:spPr>
        <p:style>
          <a:lnRef idx="1">
            <a:schemeClr val="accent1"/>
          </a:lnRef>
          <a:fillRef idx="0">
            <a:schemeClr val="accent1"/>
          </a:fillRef>
          <a:effectRef idx="0">
            <a:schemeClr val="accent1"/>
          </a:effectRef>
          <a:fontRef idx="minor">
            <a:schemeClr val="tx1"/>
          </a:fontRef>
        </p:style>
      </p:cxnSp>
      <p:sp>
        <p:nvSpPr>
          <p:cNvPr id="15" name="Rektangel 13"/>
          <p:cNvSpPr>
            <a:spLocks noChangeArrowheads="1"/>
          </p:cNvSpPr>
          <p:nvPr>
            <p:custDataLst>
              <p:tags r:id="rId7"/>
            </p:custDataLst>
          </p:nvPr>
        </p:nvSpPr>
        <p:spPr bwMode="auto">
          <a:xfrm rot="16200000">
            <a:off x="72728" y="4778397"/>
            <a:ext cx="209552" cy="361097"/>
          </a:xfrm>
          <a:prstGeom prst="rect">
            <a:avLst/>
          </a:prstGeom>
          <a:solidFill>
            <a:srgbClr val="00ADEF"/>
          </a:solidFill>
          <a:ln>
            <a:noFill/>
          </a:ln>
          <a:effectLst/>
        </p:spPr>
        <p:style>
          <a:lnRef idx="1">
            <a:schemeClr val="accent1"/>
          </a:lnRef>
          <a:fillRef idx="3">
            <a:schemeClr val="accent1"/>
          </a:fillRef>
          <a:effectRef idx="2">
            <a:schemeClr val="accent1"/>
          </a:effectRef>
          <a:fontRef idx="minor">
            <a:schemeClr val="lt1"/>
          </a:fontRef>
        </p:style>
        <p:txBody>
          <a:bodyPr lIns="72465" tIns="36233" rIns="72465" bIns="36233" anchor="ctr"/>
          <a:lstStyle/>
          <a:p>
            <a:pPr algn="ctr" defTabSz="724753" eaLnBrk="1" fontAlgn="auto" hangingPunct="1">
              <a:spcBef>
                <a:spcPts val="0"/>
              </a:spcBef>
              <a:spcAft>
                <a:spcPts val="0"/>
              </a:spcAft>
              <a:defRPr/>
            </a:pPr>
            <a:endParaRPr lang="nb-NO" dirty="0">
              <a:solidFill>
                <a:schemeClr val="bg1"/>
              </a:solidFill>
            </a:endParaRPr>
          </a:p>
        </p:txBody>
      </p:sp>
      <p:sp>
        <p:nvSpPr>
          <p:cNvPr id="6" name="Slide Number Placeholder 5"/>
          <p:cNvSpPr>
            <a:spLocks noGrp="1"/>
          </p:cNvSpPr>
          <p:nvPr>
            <p:ph type="sldNum" sz="quarter" idx="4"/>
          </p:nvPr>
        </p:nvSpPr>
        <p:spPr>
          <a:xfrm>
            <a:off x="0" y="4857750"/>
            <a:ext cx="355600" cy="187325"/>
          </a:xfrm>
          <a:prstGeom prst="rect">
            <a:avLst/>
          </a:prstGeom>
          <a:solidFill>
            <a:srgbClr val="00ADEF"/>
          </a:solidFill>
        </p:spPr>
        <p:txBody>
          <a:bodyPr vert="horz" wrap="square" lIns="72465" tIns="36233" rIns="72465" bIns="36233" numCol="1" anchor="ctr" anchorCtr="0" compatLnSpc="1">
            <a:prstTxWarp prst="textNoShape">
              <a:avLst/>
            </a:prstTxWarp>
          </a:bodyPr>
          <a:lstStyle>
            <a:lvl1pPr algn="ctr" eaLnBrk="1" hangingPunct="1">
              <a:defRPr sz="700">
                <a:solidFill>
                  <a:schemeClr val="bg1"/>
                </a:solidFill>
              </a:defRPr>
            </a:lvl1pPr>
          </a:lstStyle>
          <a:p>
            <a:pPr>
              <a:defRPr/>
            </a:pPr>
            <a:fld id="{6E884B96-8012-4E31-BF91-EBA743238EE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lang="en-US" sz="3200" kern="1200">
          <a:solidFill>
            <a:srgbClr val="00B0F0"/>
          </a:solidFill>
          <a:latin typeface="Cambria" panose="02040503050406030204" pitchFamily="18" charset="0"/>
          <a:ea typeface="+mj-ea"/>
          <a:cs typeface="Arial" pitchFamily="34" charset="0"/>
        </a:defRPr>
      </a:lvl1pPr>
      <a:lvl2pPr algn="l" rtl="0" eaLnBrk="0" fontAlgn="base" hangingPunct="0">
        <a:spcBef>
          <a:spcPct val="0"/>
        </a:spcBef>
        <a:spcAft>
          <a:spcPct val="0"/>
        </a:spcAft>
        <a:defRPr sz="3200">
          <a:solidFill>
            <a:srgbClr val="00B0F0"/>
          </a:solidFill>
          <a:latin typeface="Cambria" pitchFamily="18" charset="0"/>
          <a:cs typeface="Arial" pitchFamily="34" charset="0"/>
        </a:defRPr>
      </a:lvl2pPr>
      <a:lvl3pPr algn="l" rtl="0" eaLnBrk="0" fontAlgn="base" hangingPunct="0">
        <a:spcBef>
          <a:spcPct val="0"/>
        </a:spcBef>
        <a:spcAft>
          <a:spcPct val="0"/>
        </a:spcAft>
        <a:defRPr sz="3200">
          <a:solidFill>
            <a:srgbClr val="00B0F0"/>
          </a:solidFill>
          <a:latin typeface="Cambria" pitchFamily="18" charset="0"/>
          <a:cs typeface="Arial" pitchFamily="34" charset="0"/>
        </a:defRPr>
      </a:lvl3pPr>
      <a:lvl4pPr algn="l" rtl="0" eaLnBrk="0" fontAlgn="base" hangingPunct="0">
        <a:spcBef>
          <a:spcPct val="0"/>
        </a:spcBef>
        <a:spcAft>
          <a:spcPct val="0"/>
        </a:spcAft>
        <a:defRPr sz="3200">
          <a:solidFill>
            <a:srgbClr val="00B0F0"/>
          </a:solidFill>
          <a:latin typeface="Cambria" pitchFamily="18" charset="0"/>
          <a:cs typeface="Arial" pitchFamily="34" charset="0"/>
        </a:defRPr>
      </a:lvl4pPr>
      <a:lvl5pPr algn="l" rtl="0" eaLnBrk="0" fontAlgn="base" hangingPunct="0">
        <a:spcBef>
          <a:spcPct val="0"/>
        </a:spcBef>
        <a:spcAft>
          <a:spcPct val="0"/>
        </a:spcAft>
        <a:defRPr sz="3200">
          <a:solidFill>
            <a:srgbClr val="00B0F0"/>
          </a:solidFill>
          <a:latin typeface="Cambria" pitchFamily="18" charset="0"/>
          <a:cs typeface="Arial" pitchFamily="34" charset="0"/>
        </a:defRPr>
      </a:lvl5pPr>
      <a:lvl6pPr marL="457200" algn="l" rtl="0" fontAlgn="base">
        <a:spcBef>
          <a:spcPct val="0"/>
        </a:spcBef>
        <a:spcAft>
          <a:spcPct val="0"/>
        </a:spcAft>
        <a:defRPr sz="3200">
          <a:solidFill>
            <a:srgbClr val="00B0F0"/>
          </a:solidFill>
          <a:latin typeface="Cambria" pitchFamily="18" charset="0"/>
          <a:cs typeface="Arial" pitchFamily="34" charset="0"/>
        </a:defRPr>
      </a:lvl6pPr>
      <a:lvl7pPr marL="914400" algn="l" rtl="0" fontAlgn="base">
        <a:spcBef>
          <a:spcPct val="0"/>
        </a:spcBef>
        <a:spcAft>
          <a:spcPct val="0"/>
        </a:spcAft>
        <a:defRPr sz="3200">
          <a:solidFill>
            <a:srgbClr val="00B0F0"/>
          </a:solidFill>
          <a:latin typeface="Cambria" pitchFamily="18" charset="0"/>
          <a:cs typeface="Arial" pitchFamily="34" charset="0"/>
        </a:defRPr>
      </a:lvl7pPr>
      <a:lvl8pPr marL="1371600" algn="l" rtl="0" fontAlgn="base">
        <a:spcBef>
          <a:spcPct val="0"/>
        </a:spcBef>
        <a:spcAft>
          <a:spcPct val="0"/>
        </a:spcAft>
        <a:defRPr sz="3200">
          <a:solidFill>
            <a:srgbClr val="00B0F0"/>
          </a:solidFill>
          <a:latin typeface="Cambria" pitchFamily="18" charset="0"/>
          <a:cs typeface="Arial" pitchFamily="34" charset="0"/>
        </a:defRPr>
      </a:lvl8pPr>
      <a:lvl9pPr marL="1828800" algn="l" rtl="0" fontAlgn="base">
        <a:spcBef>
          <a:spcPct val="0"/>
        </a:spcBef>
        <a:spcAft>
          <a:spcPct val="0"/>
        </a:spcAft>
        <a:defRPr sz="3200">
          <a:solidFill>
            <a:srgbClr val="00B0F0"/>
          </a:solidFill>
          <a:latin typeface="Cambria" pitchFamily="18" charset="0"/>
          <a:cs typeface="Arial" pitchFamily="34" charset="0"/>
        </a:defRPr>
      </a:lvl9pPr>
    </p:titleStyle>
    <p:bodyStyle>
      <a:lvl1pPr marL="215900" indent="-215900" algn="l" rtl="0" eaLnBrk="0" fontAlgn="base" hangingPunct="0">
        <a:spcBef>
          <a:spcPts val="475"/>
        </a:spcBef>
        <a:spcAft>
          <a:spcPct val="0"/>
        </a:spcAft>
        <a:buClr>
          <a:schemeClr val="accent1"/>
        </a:buClr>
        <a:buSzPct val="76000"/>
        <a:buFont typeface="Wingdings 3" pitchFamily="18" charset="2"/>
        <a:buChar char=""/>
        <a:defRPr lang="en-US" sz="2100" kern="1200">
          <a:solidFill>
            <a:srgbClr val="595959"/>
          </a:solidFill>
          <a:latin typeface="Arial" panose="020B0604020202020204" pitchFamily="34" charset="0"/>
          <a:ea typeface="+mn-ea"/>
          <a:cs typeface="Arial" pitchFamily="34" charset="0"/>
        </a:defRPr>
      </a:lvl1pPr>
      <a:lvl2pPr marL="433388" indent="-215900" algn="l" rtl="0" eaLnBrk="0" fontAlgn="base" hangingPunct="0">
        <a:spcBef>
          <a:spcPts val="400"/>
        </a:spcBef>
        <a:spcAft>
          <a:spcPct val="0"/>
        </a:spcAft>
        <a:buClr>
          <a:schemeClr val="accent2"/>
        </a:buClr>
        <a:buSzPct val="76000"/>
        <a:buFont typeface="Wingdings 3" pitchFamily="18" charset="2"/>
        <a:buChar char=""/>
        <a:defRPr lang="en-US" sz="2800" kern="1200">
          <a:solidFill>
            <a:srgbClr val="595959"/>
          </a:solidFill>
          <a:latin typeface="Arial" panose="020B0604020202020204" pitchFamily="34" charset="0"/>
          <a:ea typeface="+mn-ea"/>
          <a:cs typeface="Arial" pitchFamily="34" charset="0"/>
        </a:defRPr>
      </a:lvl2pPr>
      <a:lvl3pPr marL="650875" indent="-180975" algn="l" rtl="0" eaLnBrk="0" fontAlgn="base" hangingPunct="0">
        <a:spcBef>
          <a:spcPts val="400"/>
        </a:spcBef>
        <a:spcAft>
          <a:spcPct val="0"/>
        </a:spcAft>
        <a:buClr>
          <a:srgbClr val="BCBCBC"/>
        </a:buClr>
        <a:buSzPct val="76000"/>
        <a:buFont typeface="Wingdings 3" pitchFamily="18" charset="2"/>
        <a:buChar char=""/>
        <a:defRPr lang="en-US" sz="1600" kern="1200">
          <a:solidFill>
            <a:srgbClr val="595959"/>
          </a:solidFill>
          <a:latin typeface="Arial" panose="020B0604020202020204" pitchFamily="34" charset="0"/>
          <a:ea typeface="+mn-ea"/>
          <a:cs typeface="Arial" pitchFamily="34" charset="0"/>
        </a:defRPr>
      </a:lvl3pPr>
      <a:lvl4pPr marL="868363" indent="-180975" algn="l" rtl="0" eaLnBrk="0" fontAlgn="base" hangingPunct="0">
        <a:spcBef>
          <a:spcPts val="313"/>
        </a:spcBef>
        <a:spcAft>
          <a:spcPct val="0"/>
        </a:spcAft>
        <a:buClr>
          <a:srgbClr val="9C9C9C"/>
        </a:buClr>
        <a:buSzPct val="70000"/>
        <a:buFont typeface="Wingdings" pitchFamily="2" charset="2"/>
        <a:buChar char=""/>
        <a:defRPr lang="en-US" sz="1400" kern="1200">
          <a:solidFill>
            <a:srgbClr val="595959"/>
          </a:solidFill>
          <a:latin typeface="Arial" panose="020B0604020202020204" pitchFamily="34" charset="0"/>
          <a:ea typeface="+mn-ea"/>
          <a:cs typeface="Arial" pitchFamily="34" charset="0"/>
        </a:defRPr>
      </a:lvl4pPr>
      <a:lvl5pPr marL="1085850" indent="-180975" algn="l" rtl="0" eaLnBrk="0" fontAlgn="base" hangingPunct="0">
        <a:spcBef>
          <a:spcPts val="238"/>
        </a:spcBef>
        <a:spcAft>
          <a:spcPct val="0"/>
        </a:spcAft>
        <a:buClr>
          <a:schemeClr val="accent2"/>
        </a:buClr>
        <a:buSzPct val="70000"/>
        <a:buFont typeface="Wingdings" pitchFamily="2" charset="2"/>
        <a:buChar char=""/>
        <a:defRPr lang="en-US" sz="1300" kern="1200">
          <a:solidFill>
            <a:srgbClr val="595959"/>
          </a:solidFill>
          <a:latin typeface="Arial" panose="020B0604020202020204" pitchFamily="34" charset="0"/>
          <a:ea typeface="+mn-ea"/>
          <a:cs typeface="Arial" pitchFamily="34" charset="0"/>
        </a:defRPr>
      </a:lvl5pPr>
      <a:lvl6pPr marL="1304379" indent="-144932" algn="l" rtl="0" eaLnBrk="1" latinLnBrk="0" hangingPunct="1">
        <a:spcBef>
          <a:spcPts val="238"/>
        </a:spcBef>
        <a:buClr>
          <a:srgbClr val="9FB8CD">
            <a:shade val="75000"/>
          </a:srgbClr>
        </a:buClr>
        <a:buSzPct val="75000"/>
        <a:buFont typeface="Wingdings 3"/>
        <a:buChar char=""/>
        <a:defRPr kumimoji="0" lang="en-US" sz="1300" kern="1200" smtClean="0">
          <a:solidFill>
            <a:schemeClr val="tx1"/>
          </a:solidFill>
          <a:latin typeface="+mn-lt"/>
          <a:ea typeface="+mn-ea"/>
          <a:cs typeface="+mn-cs"/>
        </a:defRPr>
      </a:lvl6pPr>
      <a:lvl7pPr marL="1449311" indent="-144932" algn="l" rtl="0" eaLnBrk="1" latinLnBrk="0" hangingPunct="1">
        <a:spcBef>
          <a:spcPts val="238"/>
        </a:spcBef>
        <a:buClr>
          <a:srgbClr val="727CA3">
            <a:shade val="75000"/>
          </a:srgbClr>
        </a:buClr>
        <a:buSzPct val="75000"/>
        <a:buFont typeface="Wingdings 3"/>
        <a:buChar char=""/>
        <a:defRPr kumimoji="0" lang="en-US" sz="1100" kern="1200" smtClean="0">
          <a:solidFill>
            <a:schemeClr val="tx1"/>
          </a:solidFill>
          <a:latin typeface="+mn-lt"/>
          <a:ea typeface="+mn-ea"/>
          <a:cs typeface="+mn-cs"/>
        </a:defRPr>
      </a:lvl7pPr>
      <a:lvl8pPr marL="1594243" indent="-144932" algn="l" rtl="0" eaLnBrk="1" latinLnBrk="0" hangingPunct="1">
        <a:spcBef>
          <a:spcPts val="238"/>
        </a:spcBef>
        <a:buClr>
          <a:prstClr val="white">
            <a:shade val="50000"/>
          </a:prstClr>
        </a:buClr>
        <a:buSzPct val="75000"/>
        <a:buFont typeface="Wingdings 3"/>
        <a:buChar char=""/>
        <a:defRPr kumimoji="0" lang="en-US" sz="1100" kern="1200" smtClean="0">
          <a:solidFill>
            <a:schemeClr val="tx1"/>
          </a:solidFill>
          <a:latin typeface="+mn-lt"/>
          <a:ea typeface="+mn-ea"/>
          <a:cs typeface="+mn-cs"/>
        </a:defRPr>
      </a:lvl8pPr>
      <a:lvl9pPr marL="1739173" indent="-144932" algn="l" rtl="0" eaLnBrk="1" latinLnBrk="0" hangingPunct="1">
        <a:spcBef>
          <a:spcPts val="238"/>
        </a:spcBef>
        <a:buClr>
          <a:srgbClr val="9FB8CD"/>
        </a:buClr>
        <a:buSzPct val="75000"/>
        <a:buFont typeface="Wingdings 3"/>
        <a:buChar char=""/>
        <a:defRPr kumimoji="0" lang="en-US" sz="10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62328" algn="l" rtl="0" eaLnBrk="1" latinLnBrk="0" hangingPunct="1">
        <a:defRPr kumimoji="0" kern="1200">
          <a:solidFill>
            <a:schemeClr val="tx1"/>
          </a:solidFill>
          <a:latin typeface="+mn-lt"/>
          <a:ea typeface="+mn-ea"/>
          <a:cs typeface="+mn-cs"/>
        </a:defRPr>
      </a:lvl2pPr>
      <a:lvl3pPr marL="724655" algn="l" rtl="0" eaLnBrk="1" latinLnBrk="0" hangingPunct="1">
        <a:defRPr kumimoji="0" kern="1200">
          <a:solidFill>
            <a:schemeClr val="tx1"/>
          </a:solidFill>
          <a:latin typeface="+mn-lt"/>
          <a:ea typeface="+mn-ea"/>
          <a:cs typeface="+mn-cs"/>
        </a:defRPr>
      </a:lvl3pPr>
      <a:lvl4pPr marL="1086983" algn="l" rtl="0" eaLnBrk="1" latinLnBrk="0" hangingPunct="1">
        <a:defRPr kumimoji="0" kern="1200">
          <a:solidFill>
            <a:schemeClr val="tx1"/>
          </a:solidFill>
          <a:latin typeface="+mn-lt"/>
          <a:ea typeface="+mn-ea"/>
          <a:cs typeface="+mn-cs"/>
        </a:defRPr>
      </a:lvl4pPr>
      <a:lvl5pPr marL="1449311" algn="l" rtl="0" eaLnBrk="1" latinLnBrk="0" hangingPunct="1">
        <a:defRPr kumimoji="0" kern="1200">
          <a:solidFill>
            <a:schemeClr val="tx1"/>
          </a:solidFill>
          <a:latin typeface="+mn-lt"/>
          <a:ea typeface="+mn-ea"/>
          <a:cs typeface="+mn-cs"/>
        </a:defRPr>
      </a:lvl5pPr>
      <a:lvl6pPr marL="1811639" algn="l" rtl="0" eaLnBrk="1" latinLnBrk="0" hangingPunct="1">
        <a:defRPr kumimoji="0" kern="1200">
          <a:solidFill>
            <a:schemeClr val="tx1"/>
          </a:solidFill>
          <a:latin typeface="+mn-lt"/>
          <a:ea typeface="+mn-ea"/>
          <a:cs typeface="+mn-cs"/>
        </a:defRPr>
      </a:lvl6pPr>
      <a:lvl7pPr marL="2173966" algn="l" rtl="0" eaLnBrk="1" latinLnBrk="0" hangingPunct="1">
        <a:defRPr kumimoji="0" kern="1200">
          <a:solidFill>
            <a:schemeClr val="tx1"/>
          </a:solidFill>
          <a:latin typeface="+mn-lt"/>
          <a:ea typeface="+mn-ea"/>
          <a:cs typeface="+mn-cs"/>
        </a:defRPr>
      </a:lvl7pPr>
      <a:lvl8pPr marL="2536295" algn="l" rtl="0" eaLnBrk="1" latinLnBrk="0" hangingPunct="1">
        <a:defRPr kumimoji="0" kern="1200">
          <a:solidFill>
            <a:schemeClr val="tx1"/>
          </a:solidFill>
          <a:latin typeface="+mn-lt"/>
          <a:ea typeface="+mn-ea"/>
          <a:cs typeface="+mn-cs"/>
        </a:defRPr>
      </a:lvl8pPr>
      <a:lvl9pPr marL="28986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1219200" y="2843213"/>
            <a:ext cx="6858000" cy="742950"/>
          </a:xfrm>
        </p:spPr>
        <p:txBody>
          <a:bodyPr>
            <a:noAutofit/>
          </a:bodyPr>
          <a:lstStyle/>
          <a:p>
            <a:pPr eaLnBrk="1" hangingPunct="1"/>
            <a:r>
              <a:rPr sz="2400" dirty="0" smtClean="0"/>
              <a:t>Citywide Wi FI Implementation-Strategic Approach</a:t>
            </a:r>
          </a:p>
        </p:txBody>
      </p:sp>
      <p:sp>
        <p:nvSpPr>
          <p:cNvPr id="6" name="Subtitle 5"/>
          <p:cNvSpPr>
            <a:spLocks noGrp="1"/>
          </p:cNvSpPr>
          <p:nvPr>
            <p:ph type="subTitle" idx="1"/>
          </p:nvPr>
        </p:nvSpPr>
        <p:spPr/>
        <p:txBody>
          <a:bodyPr>
            <a:normAutofit fontScale="55000" lnSpcReduction="20000"/>
          </a:bodyPr>
          <a:lstStyle/>
          <a:p>
            <a:pPr eaLnBrk="1" fontAlgn="auto" hangingPunct="1">
              <a:spcBef>
                <a:spcPts val="476"/>
              </a:spcBef>
              <a:spcAft>
                <a:spcPts val="0"/>
              </a:spcAft>
              <a:buFont typeface="Wingdings 3"/>
              <a:buNone/>
              <a:defRPr/>
            </a:pPr>
            <a:endParaRPr dirty="0" smtClean="0">
              <a:solidFill>
                <a:schemeClr val="tx1">
                  <a:lumMod val="50000"/>
                  <a:lumOff val="50000"/>
                </a:schemeClr>
              </a:solidFill>
            </a:endParaRPr>
          </a:p>
          <a:p>
            <a:pPr eaLnBrk="1" fontAlgn="auto" hangingPunct="1">
              <a:spcBef>
                <a:spcPts val="476"/>
              </a:spcBef>
              <a:spcAft>
                <a:spcPts val="0"/>
              </a:spcAft>
              <a:buFont typeface="Wingdings 3"/>
              <a:buNone/>
              <a:defRPr/>
            </a:pPr>
            <a:r>
              <a:rPr sz="2000" b="1" i="1" dirty="0" smtClean="0">
                <a:solidFill>
                  <a:schemeClr val="tx1">
                    <a:lumMod val="50000"/>
                    <a:lumOff val="50000"/>
                  </a:schemeClr>
                </a:solidFill>
              </a:rPr>
              <a:t>Surajit Khan </a:t>
            </a:r>
            <a:r>
              <a:rPr lang="en-US" sz="2000" b="1" i="1" dirty="0" smtClean="0">
                <a:solidFill>
                  <a:schemeClr val="tx1">
                    <a:lumMod val="50000"/>
                    <a:lumOff val="50000"/>
                  </a:schemeClr>
                </a:solidFill>
              </a:rPr>
              <a:t>–</a:t>
            </a:r>
            <a:r>
              <a:rPr sz="2000" b="1" i="1" dirty="0" smtClean="0">
                <a:solidFill>
                  <a:schemeClr val="tx1">
                    <a:lumMod val="50000"/>
                    <a:lumOff val="50000"/>
                  </a:schemeClr>
                </a:solidFill>
              </a:rPr>
              <a:t>Business Director ( </a:t>
            </a:r>
            <a:r>
              <a:rPr sz="2000" b="1" i="1" dirty="0" err="1" smtClean="0">
                <a:solidFill>
                  <a:schemeClr val="tx1">
                    <a:lumMod val="50000"/>
                    <a:lumOff val="50000"/>
                  </a:schemeClr>
                </a:solidFill>
              </a:rPr>
              <a:t>M</a:t>
            </a:r>
            <a:r>
              <a:rPr lang="en-US" sz="2000" b="1" i="1" dirty="0" err="1" smtClean="0">
                <a:solidFill>
                  <a:schemeClr val="tx1">
                    <a:lumMod val="50000"/>
                    <a:lumOff val="50000"/>
                  </a:schemeClr>
                </a:solidFill>
              </a:rPr>
              <a:t>a</a:t>
            </a:r>
            <a:r>
              <a:rPr sz="2000" b="1" i="1" dirty="0" err="1" smtClean="0">
                <a:solidFill>
                  <a:schemeClr val="tx1">
                    <a:lumMod val="50000"/>
                    <a:lumOff val="50000"/>
                  </a:schemeClr>
                </a:solidFill>
              </a:rPr>
              <a:t>xeed</a:t>
            </a:r>
            <a:r>
              <a:rPr sz="2000" b="1" i="1" dirty="0" smtClean="0">
                <a:solidFill>
                  <a:schemeClr val="tx1">
                    <a:lumMod val="50000"/>
                    <a:lumOff val="50000"/>
                  </a:schemeClr>
                </a:solidFill>
              </a:rPr>
              <a:t> </a:t>
            </a:r>
            <a:r>
              <a:rPr lang="en-US" sz="2000" b="1" i="1" dirty="0" smtClean="0">
                <a:solidFill>
                  <a:schemeClr val="tx1">
                    <a:lumMod val="50000"/>
                    <a:lumOff val="50000"/>
                  </a:schemeClr>
                </a:solidFill>
              </a:rPr>
              <a:t>–</a:t>
            </a:r>
            <a:r>
              <a:rPr sz="2000" b="1" i="1" dirty="0" smtClean="0">
                <a:solidFill>
                  <a:schemeClr val="tx1">
                    <a:lumMod val="50000"/>
                    <a:lumOff val="50000"/>
                  </a:schemeClr>
                </a:solidFill>
              </a:rPr>
              <a:t>a division of </a:t>
            </a:r>
            <a:r>
              <a:rPr sz="2000" b="1" i="1" dirty="0" err="1" smtClean="0">
                <a:solidFill>
                  <a:schemeClr val="tx1">
                    <a:lumMod val="50000"/>
                    <a:lumOff val="50000"/>
                  </a:schemeClr>
                </a:solidFill>
              </a:rPr>
              <a:t>Quess</a:t>
            </a:r>
            <a:r>
              <a:rPr sz="2000" b="1" i="1" dirty="0" smtClean="0">
                <a:solidFill>
                  <a:schemeClr val="tx1">
                    <a:lumMod val="50000"/>
                    <a:lumOff val="50000"/>
                  </a:schemeClr>
                </a:solidFill>
              </a:rPr>
              <a:t> Corp Ltd.)  </a:t>
            </a:r>
          </a:p>
          <a:p>
            <a:pPr eaLnBrk="1" fontAlgn="auto" hangingPunct="1">
              <a:spcBef>
                <a:spcPts val="476"/>
              </a:spcBef>
              <a:spcAft>
                <a:spcPts val="0"/>
              </a:spcAft>
              <a:buFont typeface="Wingdings 3"/>
              <a:buNone/>
              <a:defRPr/>
            </a:pPr>
            <a:endParaRPr sz="2000" b="1" i="1" dirty="0"/>
          </a:p>
        </p:txBody>
      </p:sp>
      <p:sp>
        <p:nvSpPr>
          <p:cNvPr id="11268" name="Subtitle 2"/>
          <p:cNvSpPr txBox="1">
            <a:spLocks/>
          </p:cNvSpPr>
          <p:nvPr/>
        </p:nvSpPr>
        <p:spPr bwMode="auto">
          <a:xfrm>
            <a:off x="1714500" y="2400300"/>
            <a:ext cx="5715000" cy="539750"/>
          </a:xfrm>
          <a:prstGeom prst="rect">
            <a:avLst/>
          </a:prstGeom>
          <a:noFill/>
          <a:ln w="9525">
            <a:noFill/>
            <a:miter lim="800000"/>
            <a:headEnd/>
            <a:tailEnd/>
          </a:ln>
        </p:spPr>
        <p:txBody>
          <a:bodyPr lIns="69686" tIns="34843" rIns="69686" bIns="34843"/>
          <a:lstStyle/>
          <a:p>
            <a:pPr algn="ctr" defTabSz="457200" eaLnBrk="1" hangingPunct="1">
              <a:spcBef>
                <a:spcPts val="1000"/>
              </a:spcBef>
              <a:buClr>
                <a:schemeClr val="accent1"/>
              </a:buClr>
              <a:buSzPct val="80000"/>
              <a:buFont typeface="Wingdings 3" pitchFamily="18" charset="2"/>
              <a:buNone/>
            </a:pPr>
            <a:endParaRPr lang="en-IN" altLang="en-US" sz="2400" dirty="0">
              <a:latin typeface="Calibri" pitchFamily="34" charset="0"/>
            </a:endParaRPr>
          </a:p>
        </p:txBody>
      </p:sp>
    </p:spTree>
    <p:extLst>
      <p:ext uri="{BB962C8B-B14F-4D97-AF65-F5344CB8AC3E}">
        <p14:creationId xmlns:p14="http://schemas.microsoft.com/office/powerpoint/2010/main" val="304533427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Wi-Fi Wave in India – a Govt. Push</a:t>
            </a:r>
            <a:endParaRPr lang="en-US" dirty="0"/>
          </a:p>
        </p:txBody>
      </p:sp>
      <p:sp>
        <p:nvSpPr>
          <p:cNvPr id="3" name="Content Placeholder 2"/>
          <p:cNvSpPr>
            <a:spLocks noGrp="1"/>
          </p:cNvSpPr>
          <p:nvPr>
            <p:ph sz="quarter" idx="1"/>
          </p:nvPr>
        </p:nvSpPr>
        <p:spPr/>
        <p:txBody>
          <a:bodyPr/>
          <a:lstStyle/>
          <a:p>
            <a:r>
              <a:rPr lang="en-US" sz="1400" dirty="0" smtClean="0">
                <a:latin typeface="Calibri" panose="020F0502020204030204" pitchFamily="34" charset="0"/>
                <a:cs typeface="Calibri" panose="020F0502020204030204" pitchFamily="34" charset="0"/>
              </a:rPr>
              <a:t>As a </a:t>
            </a:r>
            <a:r>
              <a:rPr lang="en-US" sz="1400" smtClean="0">
                <a:latin typeface="Calibri" panose="020F0502020204030204" pitchFamily="34" charset="0"/>
                <a:cs typeface="Calibri" panose="020F0502020204030204" pitchFamily="34" charset="0"/>
              </a:rPr>
              <a:t>key </a:t>
            </a:r>
            <a:r>
              <a:rPr lang="en-US" sz="1400" smtClean="0">
                <a:latin typeface="Calibri" panose="020F0502020204030204" pitchFamily="34" charset="0"/>
                <a:cs typeface="Calibri" panose="020F0502020204030204" pitchFamily="34" charset="0"/>
              </a:rPr>
              <a:t>pillars </a:t>
            </a:r>
            <a:r>
              <a:rPr lang="en-US" sz="1400" dirty="0" smtClean="0">
                <a:latin typeface="Calibri" panose="020F0502020204030204" pitchFamily="34" charset="0"/>
                <a:cs typeface="Calibri" panose="020F0502020204030204" pitchFamily="34" charset="0"/>
              </a:rPr>
              <a:t>of the governments ambitious Digital India initiatives, Govt. has been laying strong emphasis on the proliferation of public Wi-Fi networks.</a:t>
            </a:r>
          </a:p>
          <a:p>
            <a:r>
              <a:rPr lang="en-US" sz="1400" dirty="0" smtClean="0">
                <a:latin typeface="Calibri" panose="020F0502020204030204" pitchFamily="34" charset="0"/>
                <a:cs typeface="Calibri" panose="020F0502020204030204" pitchFamily="34" charset="0"/>
              </a:rPr>
              <a:t>All the Smart City programs have public Wi-Fi networks as a key ICT infrastructure in </a:t>
            </a:r>
            <a:r>
              <a:rPr lang="en-US" sz="1400" dirty="0" smtClean="0">
                <a:latin typeface="Calibri" panose="020F0502020204030204" pitchFamily="34" charset="0"/>
                <a:cs typeface="Calibri" panose="020F0502020204030204" pitchFamily="34" charset="0"/>
              </a:rPr>
              <a:t>their </a:t>
            </a:r>
            <a:r>
              <a:rPr lang="en-US" sz="1400" dirty="0" smtClean="0">
                <a:latin typeface="Calibri" panose="020F0502020204030204" pitchFamily="34" charset="0"/>
                <a:cs typeface="Calibri" panose="020F0502020204030204" pitchFamily="34" charset="0"/>
              </a:rPr>
              <a:t>blueprint.</a:t>
            </a:r>
          </a:p>
          <a:p>
            <a:r>
              <a:rPr lang="en-US" sz="1400" dirty="0" smtClean="0">
                <a:latin typeface="Calibri" panose="020F0502020204030204" pitchFamily="34" charset="0"/>
                <a:cs typeface="Calibri" panose="020F0502020204030204" pitchFamily="34" charset="0"/>
              </a:rPr>
              <a:t>Access to affordable internet can also lead to the development of an entrepreneurial spirit among people, who in turn then be able to generate avenues for self employment.</a:t>
            </a:r>
          </a:p>
          <a:p>
            <a:r>
              <a:rPr lang="en-US" sz="1400" dirty="0" smtClean="0">
                <a:latin typeface="Calibri" panose="020F0502020204030204" pitchFamily="34" charset="0"/>
                <a:cs typeface="Calibri" panose="020F0502020204030204" pitchFamily="34" charset="0"/>
              </a:rPr>
              <a:t>Few major initiatives on this front are:</a:t>
            </a:r>
          </a:p>
          <a:p>
            <a:pPr lvl="1"/>
            <a:r>
              <a:rPr lang="en-US" sz="1400" b="1" dirty="0" smtClean="0">
                <a:latin typeface="Calibri" panose="020F0502020204030204" pitchFamily="34" charset="0"/>
                <a:cs typeface="Calibri" panose="020F0502020204030204" pitchFamily="34" charset="0"/>
              </a:rPr>
              <a:t>Bangalore : </a:t>
            </a:r>
            <a:r>
              <a:rPr lang="en-US" sz="1400" b="1" dirty="0" err="1" smtClean="0">
                <a:latin typeface="Calibri" panose="020F0502020204030204" pitchFamily="34" charset="0"/>
                <a:cs typeface="Calibri" panose="020F0502020204030204" pitchFamily="34" charset="0"/>
              </a:rPr>
              <a:t>Namma</a:t>
            </a:r>
            <a:r>
              <a:rPr lang="en-US" sz="1400" b="1" dirty="0" smtClean="0">
                <a:latin typeface="Calibri" panose="020F0502020204030204" pitchFamily="34" charset="0"/>
                <a:cs typeface="Calibri" panose="020F0502020204030204" pitchFamily="34" charset="0"/>
              </a:rPr>
              <a:t> Wi-Fi, </a:t>
            </a:r>
            <a:r>
              <a:rPr lang="en-US" sz="1400" dirty="0" smtClean="0">
                <a:latin typeface="Calibri" panose="020F0502020204030204" pitchFamily="34" charset="0"/>
                <a:cs typeface="Calibri" panose="020F0502020204030204" pitchFamily="34" charset="0"/>
              </a:rPr>
              <a:t>during Jan 14 elections, </a:t>
            </a:r>
            <a:r>
              <a:rPr lang="en-US" sz="1400" dirty="0">
                <a:latin typeface="Calibri" panose="020F0502020204030204" pitchFamily="34" charset="0"/>
                <a:cs typeface="Calibri" panose="020F0502020204030204" pitchFamily="34" charset="0"/>
              </a:rPr>
              <a:t>S</a:t>
            </a:r>
            <a:r>
              <a:rPr lang="en-US" sz="1400" dirty="0" smtClean="0">
                <a:latin typeface="Calibri" panose="020F0502020204030204" pitchFamily="34" charset="0"/>
                <a:cs typeface="Calibri" panose="020F0502020204030204" pitchFamily="34" charset="0"/>
              </a:rPr>
              <a:t>tate Govt. partnered with D-</a:t>
            </a:r>
            <a:r>
              <a:rPr lang="en-US" sz="1400" dirty="0" err="1" smtClean="0">
                <a:latin typeface="Calibri" panose="020F0502020204030204" pitchFamily="34" charset="0"/>
                <a:cs typeface="Calibri" panose="020F0502020204030204" pitchFamily="34" charset="0"/>
              </a:rPr>
              <a:t>VoiS</a:t>
            </a:r>
            <a:r>
              <a:rPr lang="en-US" sz="1400" dirty="0" smtClean="0">
                <a:latin typeface="Calibri" panose="020F0502020204030204" pitchFamily="34" charset="0"/>
                <a:cs typeface="Calibri" panose="020F0502020204030204" pitchFamily="34" charset="0"/>
              </a:rPr>
              <a:t> Communications (512 Kbps speeds) in </a:t>
            </a:r>
            <a:r>
              <a:rPr lang="en-US" sz="1400" dirty="0" err="1" smtClean="0">
                <a:latin typeface="Calibri" panose="020F0502020204030204" pitchFamily="34" charset="0"/>
                <a:cs typeface="Calibri" panose="020F0502020204030204" pitchFamily="34" charset="0"/>
              </a:rPr>
              <a:t>wi-fi</a:t>
            </a:r>
            <a:r>
              <a:rPr lang="en-US" sz="1400" dirty="0" smtClean="0">
                <a:latin typeface="Calibri" panose="020F0502020204030204" pitchFamily="34" charset="0"/>
                <a:cs typeface="Calibri" panose="020F0502020204030204" pitchFamily="34" charset="0"/>
              </a:rPr>
              <a:t> zones, it was limited to 3 hours a day and  </a:t>
            </a:r>
            <a:r>
              <a:rPr lang="en-US" sz="1400" dirty="0" err="1" smtClean="0">
                <a:latin typeface="Calibri" panose="020F0502020204030204" pitchFamily="34" charset="0"/>
                <a:cs typeface="Calibri" panose="020F0502020204030204" pitchFamily="34" charset="0"/>
              </a:rPr>
              <a:t>upto</a:t>
            </a:r>
            <a:r>
              <a:rPr lang="en-US" sz="1400" dirty="0" smtClean="0">
                <a:latin typeface="Calibri" panose="020F0502020204030204" pitchFamily="34" charset="0"/>
                <a:cs typeface="Calibri" panose="020F0502020204030204" pitchFamily="34" charset="0"/>
              </a:rPr>
              <a:t> 50 MB of data.</a:t>
            </a:r>
          </a:p>
          <a:p>
            <a:pPr lvl="1"/>
            <a:r>
              <a:rPr lang="en-US" sz="1400" dirty="0" smtClean="0">
                <a:latin typeface="Calibri" panose="020F0502020204030204" pitchFamily="34" charset="0"/>
                <a:cs typeface="Calibri" panose="020F0502020204030204" pitchFamily="34" charset="0"/>
              </a:rPr>
              <a:t>Hyderabad : One of the largest public Wi-Fi initiatives in the country, by </a:t>
            </a:r>
            <a:r>
              <a:rPr lang="en-US" sz="1400" dirty="0" err="1" smtClean="0">
                <a:latin typeface="Calibri" panose="020F0502020204030204" pitchFamily="34" charset="0"/>
                <a:cs typeface="Calibri" panose="020F0502020204030204" pitchFamily="34" charset="0"/>
              </a:rPr>
              <a:t>Telengana</a:t>
            </a:r>
            <a:r>
              <a:rPr lang="en-US" sz="1400" dirty="0" smtClean="0">
                <a:latin typeface="Calibri" panose="020F0502020204030204" pitchFamily="34" charset="0"/>
                <a:cs typeface="Calibri" panose="020F0502020204030204" pitchFamily="34" charset="0"/>
              </a:rPr>
              <a:t> Govt. </a:t>
            </a:r>
            <a:r>
              <a:rPr lang="en-US" sz="1400" b="1" dirty="0" smtClean="0">
                <a:latin typeface="Calibri" panose="020F0502020204030204" pitchFamily="34" charset="0"/>
                <a:cs typeface="Calibri" panose="020F0502020204030204" pitchFamily="34" charset="0"/>
              </a:rPr>
              <a:t>(</a:t>
            </a:r>
            <a:r>
              <a:rPr lang="en-US" sz="1400" b="1" dirty="0" err="1" smtClean="0">
                <a:latin typeface="Calibri" panose="020F0502020204030204" pitchFamily="34" charset="0"/>
                <a:cs typeface="Calibri" panose="020F0502020204030204" pitchFamily="34" charset="0"/>
              </a:rPr>
              <a:t>Hy</a:t>
            </a:r>
            <a:r>
              <a:rPr lang="en-US" sz="1400" b="1" dirty="0" smtClean="0">
                <a:latin typeface="Calibri" panose="020F0502020204030204" pitchFamily="34" charset="0"/>
                <a:cs typeface="Calibri" panose="020F0502020204030204" pitchFamily="34" charset="0"/>
              </a:rPr>
              <a:t>-Fi-assured bandwidth  5-10 Mbps and 30 mins free services),  </a:t>
            </a:r>
            <a:r>
              <a:rPr lang="en-US" sz="1400" dirty="0" smtClean="0">
                <a:latin typeface="Calibri" panose="020F0502020204030204" pitchFamily="34" charset="0"/>
                <a:cs typeface="Calibri" panose="020F0502020204030204" pitchFamily="34" charset="0"/>
              </a:rPr>
              <a:t>1000 Wi-Fi  Hotspots across the city in collaboration with Pvt. Players. Indus Tower created infrastructure and ACT </a:t>
            </a:r>
            <a:r>
              <a:rPr lang="en-US" sz="1400" dirty="0" err="1" smtClean="0">
                <a:latin typeface="Calibri" panose="020F0502020204030204" pitchFamily="34" charset="0"/>
                <a:cs typeface="Calibri" panose="020F0502020204030204" pitchFamily="34" charset="0"/>
              </a:rPr>
              <a:t>Fibrenet</a:t>
            </a:r>
            <a:r>
              <a:rPr lang="en-US" sz="1400" dirty="0" smtClean="0">
                <a:latin typeface="Calibri" panose="020F0502020204030204" pitchFamily="34" charset="0"/>
                <a:cs typeface="Calibri" panose="020F0502020204030204" pitchFamily="34" charset="0"/>
              </a:rPr>
              <a:t>, Airtel and BSNL are providing connectivity.</a:t>
            </a:r>
          </a:p>
          <a:p>
            <a:pPr lvl="1"/>
            <a:r>
              <a:rPr lang="en-US" sz="1400" b="1" dirty="0" smtClean="0">
                <a:latin typeface="Calibri" panose="020F0502020204030204" pitchFamily="34" charset="0"/>
                <a:cs typeface="Calibri" panose="020F0502020204030204" pitchFamily="34" charset="0"/>
              </a:rPr>
              <a:t>Mumbai: </a:t>
            </a:r>
            <a:r>
              <a:rPr lang="en-US" sz="1400" dirty="0" smtClean="0">
                <a:latin typeface="Calibri" panose="020F0502020204030204" pitchFamily="34" charset="0"/>
                <a:cs typeface="Calibri" panose="020F0502020204030204" pitchFamily="34" charset="0"/>
              </a:rPr>
              <a:t>In Jan 17, </a:t>
            </a:r>
            <a:r>
              <a:rPr lang="en-US" sz="1400" dirty="0" err="1" smtClean="0">
                <a:latin typeface="Calibri" panose="020F0502020204030204" pitchFamily="34" charset="0"/>
                <a:cs typeface="Calibri" panose="020F0502020204030204" pitchFamily="34" charset="0"/>
              </a:rPr>
              <a:t>Maha</a:t>
            </a:r>
            <a:r>
              <a:rPr lang="en-US" sz="1400" dirty="0" smtClean="0">
                <a:latin typeface="Calibri" panose="020F0502020204030204" pitchFamily="34" charset="0"/>
                <a:cs typeface="Calibri" panose="020F0502020204030204" pitchFamily="34" charset="0"/>
              </a:rPr>
              <a:t> Govt. rolled out 500 Wi-Fi hotspots in Mumbai including </a:t>
            </a:r>
            <a:r>
              <a:rPr lang="en-US" sz="1400" dirty="0" err="1" smtClean="0">
                <a:latin typeface="Calibri" panose="020F0502020204030204" pitchFamily="34" charset="0"/>
                <a:cs typeface="Calibri" panose="020F0502020204030204" pitchFamily="34" charset="0"/>
              </a:rPr>
              <a:t>Vidhan</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Bhawan</a:t>
            </a:r>
            <a:r>
              <a:rPr lang="en-US" sz="1400" dirty="0" smtClean="0">
                <a:latin typeface="Calibri" panose="020F0502020204030204" pitchFamily="34" charset="0"/>
                <a:cs typeface="Calibri" panose="020F0502020204030204" pitchFamily="34" charset="0"/>
              </a:rPr>
              <a:t>, Bombay High Court, </a:t>
            </a:r>
            <a:r>
              <a:rPr lang="en-US" sz="1400" dirty="0" err="1" smtClean="0">
                <a:latin typeface="Calibri" panose="020F0502020204030204" pitchFamily="34" charset="0"/>
                <a:cs typeface="Calibri" panose="020F0502020204030204" pitchFamily="34" charset="0"/>
              </a:rPr>
              <a:t>Kalanagar</a:t>
            </a:r>
            <a:r>
              <a:rPr lang="en-US" sz="1400" dirty="0" smtClean="0">
                <a:latin typeface="Calibri" panose="020F0502020204030204" pitchFamily="34" charset="0"/>
                <a:cs typeface="Calibri" panose="020F0502020204030204" pitchFamily="34" charset="0"/>
              </a:rPr>
              <a:t> and Police Commissioner’s office as part of </a:t>
            </a:r>
            <a:r>
              <a:rPr lang="en-US" sz="1400" b="1" dirty="0" err="1" smtClean="0">
                <a:latin typeface="Calibri" panose="020F0502020204030204" pitchFamily="34" charset="0"/>
                <a:cs typeface="Calibri" panose="020F0502020204030204" pitchFamily="34" charset="0"/>
              </a:rPr>
              <a:t>Aaple</a:t>
            </a:r>
            <a:r>
              <a:rPr lang="en-US" sz="1400" b="1" dirty="0" smtClean="0">
                <a:latin typeface="Calibri" panose="020F0502020204030204" pitchFamily="34" charset="0"/>
                <a:cs typeface="Calibri" panose="020F0502020204030204" pitchFamily="34" charset="0"/>
              </a:rPr>
              <a:t> Sarkar Mumbai Wi-Fi </a:t>
            </a:r>
            <a:r>
              <a:rPr lang="en-US" sz="1400" dirty="0" smtClean="0">
                <a:latin typeface="Calibri" panose="020F0502020204030204" pitchFamily="34" charset="0"/>
                <a:cs typeface="Calibri" panose="020F0502020204030204" pitchFamily="34" charset="0"/>
              </a:rPr>
              <a:t>initiative. It was free until 31</a:t>
            </a:r>
            <a:r>
              <a:rPr lang="en-US" sz="1400" baseline="30000" dirty="0" smtClean="0">
                <a:latin typeface="Calibri" panose="020F0502020204030204" pitchFamily="34" charset="0"/>
                <a:cs typeface="Calibri" panose="020F0502020204030204" pitchFamily="34" charset="0"/>
              </a:rPr>
              <a:t>st</a:t>
            </a:r>
            <a:r>
              <a:rPr lang="en-US" sz="1400" dirty="0" smtClean="0">
                <a:latin typeface="Calibri" panose="020F0502020204030204" pitchFamily="34" charset="0"/>
                <a:cs typeface="Calibri" panose="020F0502020204030204" pitchFamily="34" charset="0"/>
              </a:rPr>
              <a:t> Jan 17. HP &amp; </a:t>
            </a:r>
            <a:r>
              <a:rPr lang="en-US" sz="1400" dirty="0" err="1" smtClean="0">
                <a:latin typeface="Calibri" panose="020F0502020204030204" pitchFamily="34" charset="0"/>
                <a:cs typeface="Calibri" panose="020F0502020204030204" pitchFamily="34" charset="0"/>
              </a:rPr>
              <a:t>Frontinet</a:t>
            </a:r>
            <a:r>
              <a:rPr lang="en-US" sz="1400" dirty="0" smtClean="0">
                <a:latin typeface="Calibri" panose="020F0502020204030204" pitchFamily="34" charset="0"/>
                <a:cs typeface="Calibri" panose="020F0502020204030204" pitchFamily="34" charset="0"/>
              </a:rPr>
              <a:t> was the roll out partner,  MTNL  provided bandwidth, L &amp; T was System Integrator.</a:t>
            </a:r>
          </a:p>
          <a:p>
            <a:pPr lvl="1"/>
            <a:r>
              <a:rPr lang="en-US" sz="1400" b="1" dirty="0" smtClean="0">
                <a:latin typeface="Calibri" panose="020F0502020204030204" pitchFamily="34" charset="0"/>
                <a:cs typeface="Calibri" panose="020F0502020204030204" pitchFamily="34" charset="0"/>
              </a:rPr>
              <a:t>Pune: Pune Smart City Development Corporation Ltd (PSCDCL)  </a:t>
            </a:r>
            <a:r>
              <a:rPr lang="en-US" sz="1400" dirty="0" smtClean="0">
                <a:latin typeface="Calibri" panose="020F0502020204030204" pitchFamily="34" charset="0"/>
                <a:cs typeface="Calibri" panose="020F0502020204030204" pitchFamily="34" charset="0"/>
              </a:rPr>
              <a:t>formed a SPV for implementation of the Smart Cities Mission, awarded a Wi-Fi deployment contract worth </a:t>
            </a:r>
            <a:r>
              <a:rPr lang="en-US" sz="1400" dirty="0" err="1" smtClean="0">
                <a:latin typeface="Calibri" panose="020F0502020204030204" pitchFamily="34" charset="0"/>
                <a:cs typeface="Calibri" panose="020F0502020204030204" pitchFamily="34" charset="0"/>
              </a:rPr>
              <a:t>Rs</a:t>
            </a:r>
            <a:r>
              <a:rPr lang="en-US" sz="1400" dirty="0" smtClean="0">
                <a:latin typeface="Calibri" panose="020F0502020204030204" pitchFamily="34" charset="0"/>
                <a:cs typeface="Calibri" panose="020F0502020204030204" pitchFamily="34" charset="0"/>
              </a:rPr>
              <a:t> 1.5 </a:t>
            </a:r>
            <a:r>
              <a:rPr lang="en-US" sz="1400" dirty="0" err="1" smtClean="0">
                <a:latin typeface="Calibri" panose="020F0502020204030204" pitchFamily="34" charset="0"/>
                <a:cs typeface="Calibri" panose="020F0502020204030204" pitchFamily="34" charset="0"/>
              </a:rPr>
              <a:t>Bn</a:t>
            </a:r>
            <a:r>
              <a:rPr lang="en-US" sz="1400" dirty="0" smtClean="0">
                <a:latin typeface="Calibri" panose="020F0502020204030204" pitchFamily="34" charset="0"/>
                <a:cs typeface="Calibri" panose="020F0502020204030204" pitchFamily="34" charset="0"/>
              </a:rPr>
              <a:t>  to Google in Feb 17. The value includes CAPEX, OPEX &amp; revenue sharing. 15-20% of revenue will be shared with PSCDCL.</a:t>
            </a:r>
            <a:endParaRPr lang="en-US" sz="14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10</a:t>
            </a:fld>
            <a:endParaRPr lang="en-US" altLang="en-US"/>
          </a:p>
        </p:txBody>
      </p:sp>
    </p:spTree>
    <p:extLst>
      <p:ext uri="{BB962C8B-B14F-4D97-AF65-F5344CB8AC3E}">
        <p14:creationId xmlns:p14="http://schemas.microsoft.com/office/powerpoint/2010/main" val="2945366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WI-FI Wave in India – a Govt. Push </a:t>
            </a:r>
            <a:r>
              <a:rPr lang="en-US" sz="2000" dirty="0" smtClean="0"/>
              <a:t>Contd.</a:t>
            </a:r>
            <a:endParaRPr lang="en-US" dirty="0"/>
          </a:p>
        </p:txBody>
      </p:sp>
      <p:sp>
        <p:nvSpPr>
          <p:cNvPr id="3" name="Content Placeholder 2"/>
          <p:cNvSpPr>
            <a:spLocks noGrp="1"/>
          </p:cNvSpPr>
          <p:nvPr>
            <p:ph sz="quarter" idx="1"/>
          </p:nvPr>
        </p:nvSpPr>
        <p:spPr/>
        <p:txBody>
          <a:bodyPr/>
          <a:lstStyle/>
          <a:p>
            <a:r>
              <a:rPr lang="en-US" sz="1400" b="1" dirty="0" smtClean="0">
                <a:latin typeface="Calibri" panose="020F0502020204030204" pitchFamily="34" charset="0"/>
                <a:cs typeface="Calibri" panose="020F0502020204030204" pitchFamily="34" charset="0"/>
              </a:rPr>
              <a:t>Punjab: </a:t>
            </a:r>
            <a:r>
              <a:rPr lang="en-US" sz="1400" dirty="0" smtClean="0">
                <a:latin typeface="Calibri" panose="020F0502020204030204" pitchFamily="34" charset="0"/>
                <a:cs typeface="Calibri" panose="020F0502020204030204" pitchFamily="34" charset="0"/>
              </a:rPr>
              <a:t>in May 17, state </a:t>
            </a:r>
            <a:r>
              <a:rPr lang="en-US" sz="1400" dirty="0" err="1" smtClean="0">
                <a:latin typeface="Calibri" panose="020F0502020204030204" pitchFamily="34" charset="0"/>
                <a:cs typeface="Calibri" panose="020F0502020204030204" pitchFamily="34" charset="0"/>
              </a:rPr>
              <a:t>Govt</a:t>
            </a:r>
            <a:r>
              <a:rPr lang="en-US" sz="1400" dirty="0" smtClean="0">
                <a:latin typeface="Calibri" panose="020F0502020204030204" pitchFamily="34" charset="0"/>
                <a:cs typeface="Calibri" panose="020F0502020204030204" pitchFamily="34" charset="0"/>
              </a:rPr>
              <a:t> signed an MoU with RJIL to provide free Wi-Fi facility in all state run engineering colleges, industrial training institutes and polytechnics. It will allow students to access free internet for academic purposes and encourage cashless transactions and digitalization.</a:t>
            </a:r>
          </a:p>
          <a:p>
            <a:r>
              <a:rPr lang="en-US" sz="1400" b="1" dirty="0" smtClean="0">
                <a:latin typeface="Calibri" panose="020F0502020204030204" pitchFamily="34" charset="0"/>
                <a:cs typeface="Calibri" panose="020F0502020204030204" pitchFamily="34" charset="0"/>
              </a:rPr>
              <a:t>Tamil Nadu: </a:t>
            </a:r>
            <a:r>
              <a:rPr lang="en-US" sz="1400" dirty="0" smtClean="0">
                <a:latin typeface="Calibri" panose="020F0502020204030204" pitchFamily="34" charset="0"/>
                <a:cs typeface="Calibri" panose="020F0502020204030204" pitchFamily="34" charset="0"/>
              </a:rPr>
              <a:t>In Sep 16, </a:t>
            </a:r>
            <a:r>
              <a:rPr lang="en-US" sz="1400" dirty="0" err="1" smtClean="0">
                <a:latin typeface="Calibri" panose="020F0502020204030204" pitchFamily="34" charset="0"/>
                <a:cs typeface="Calibri" panose="020F0502020204030204" pitchFamily="34" charset="0"/>
              </a:rPr>
              <a:t>Govt</a:t>
            </a:r>
            <a:r>
              <a:rPr lang="en-US" sz="1400" dirty="0" smtClean="0">
                <a:latin typeface="Calibri" panose="020F0502020204030204" pitchFamily="34" charset="0"/>
                <a:cs typeface="Calibri" panose="020F0502020204030204" pitchFamily="34" charset="0"/>
              </a:rPr>
              <a:t> decided to establish Wi-Fi zones in city named as </a:t>
            </a:r>
            <a:r>
              <a:rPr lang="en-US" sz="1400" b="1" dirty="0" err="1" smtClean="0">
                <a:latin typeface="Calibri" panose="020F0502020204030204" pitchFamily="34" charset="0"/>
                <a:cs typeface="Calibri" panose="020F0502020204030204" pitchFamily="34" charset="0"/>
              </a:rPr>
              <a:t>Amma</a:t>
            </a:r>
            <a:r>
              <a:rPr lang="en-US" sz="1400" b="1" dirty="0" smtClean="0">
                <a:latin typeface="Calibri" panose="020F0502020204030204" pitchFamily="34" charset="0"/>
                <a:cs typeface="Calibri" panose="020F0502020204030204" pitchFamily="34" charset="0"/>
              </a:rPr>
              <a:t> Wi-Fi </a:t>
            </a:r>
            <a:r>
              <a:rPr lang="en-US" sz="1400" dirty="0" smtClean="0">
                <a:latin typeface="Calibri" panose="020F0502020204030204" pitchFamily="34" charset="0"/>
                <a:cs typeface="Calibri" panose="020F0502020204030204" pitchFamily="34" charset="0"/>
              </a:rPr>
              <a:t>zones.  Initially in 50 locations  ( large bus terminuses, parks, other large public spaces). Further , free internet facilities will be provided in 50 schools in the 1</a:t>
            </a:r>
            <a:r>
              <a:rPr lang="en-US" sz="1400" baseline="30000" dirty="0" smtClean="0">
                <a:latin typeface="Calibri" panose="020F0502020204030204" pitchFamily="34" charset="0"/>
                <a:cs typeface="Calibri" panose="020F0502020204030204" pitchFamily="34" charset="0"/>
              </a:rPr>
              <a:t>st</a:t>
            </a:r>
            <a:r>
              <a:rPr lang="en-US" sz="1400" dirty="0" smtClean="0">
                <a:latin typeface="Calibri" panose="020F0502020204030204" pitchFamily="34" charset="0"/>
                <a:cs typeface="Calibri" panose="020F0502020204030204" pitchFamily="34" charset="0"/>
              </a:rPr>
              <a:t> </a:t>
            </a:r>
            <a:r>
              <a:rPr lang="en-US" sz="1400" dirty="0" err="1" smtClean="0">
                <a:latin typeface="Calibri" panose="020F0502020204030204" pitchFamily="34" charset="0"/>
                <a:cs typeface="Calibri" panose="020F0502020204030204" pitchFamily="34" charset="0"/>
              </a:rPr>
              <a:t>hase</a:t>
            </a:r>
            <a:r>
              <a:rPr lang="en-US" sz="1400" dirty="0" smtClean="0">
                <a:latin typeface="Calibri" panose="020F0502020204030204" pitchFamily="34" charset="0"/>
                <a:cs typeface="Calibri" panose="020F0502020204030204" pitchFamily="34" charset="0"/>
              </a:rPr>
              <a:t> at a cost of </a:t>
            </a:r>
            <a:r>
              <a:rPr lang="en-US" sz="1400" dirty="0" err="1" smtClean="0">
                <a:latin typeface="Calibri" panose="020F0502020204030204" pitchFamily="34" charset="0"/>
                <a:cs typeface="Calibri" panose="020F0502020204030204" pitchFamily="34" charset="0"/>
              </a:rPr>
              <a:t>Rs</a:t>
            </a:r>
            <a:r>
              <a:rPr lang="en-US" sz="1400" dirty="0" smtClean="0">
                <a:latin typeface="Calibri" panose="020F0502020204030204" pitchFamily="34" charset="0"/>
                <a:cs typeface="Calibri" panose="020F0502020204030204" pitchFamily="34" charset="0"/>
              </a:rPr>
              <a:t> 100 </a:t>
            </a:r>
            <a:r>
              <a:rPr lang="en-US" sz="1400" dirty="0" err="1" smtClean="0">
                <a:latin typeface="Calibri" panose="020F0502020204030204" pitchFamily="34" charset="0"/>
                <a:cs typeface="Calibri" panose="020F0502020204030204" pitchFamily="34" charset="0"/>
              </a:rPr>
              <a:t>Mn</a:t>
            </a:r>
            <a:r>
              <a:rPr lang="en-US" sz="1400" dirty="0" smtClean="0">
                <a:latin typeface="Calibri" panose="020F0502020204030204" pitchFamily="34" charset="0"/>
                <a:cs typeface="Calibri" panose="020F0502020204030204" pitchFamily="34" charset="0"/>
              </a:rPr>
              <a:t>. And around </a:t>
            </a:r>
            <a:r>
              <a:rPr lang="en-US" sz="1400" dirty="0" err="1" smtClean="0">
                <a:latin typeface="Calibri" panose="020F0502020204030204" pitchFamily="34" charset="0"/>
                <a:cs typeface="Calibri" panose="020F0502020204030204" pitchFamily="34" charset="0"/>
              </a:rPr>
              <a:t>Rs</a:t>
            </a:r>
            <a:r>
              <a:rPr lang="en-US" sz="1400" dirty="0" smtClean="0">
                <a:latin typeface="Calibri" panose="020F0502020204030204" pitchFamily="34" charset="0"/>
                <a:cs typeface="Calibri" panose="020F0502020204030204" pitchFamily="34" charset="0"/>
              </a:rPr>
              <a:t> 15 </a:t>
            </a:r>
            <a:r>
              <a:rPr lang="en-US" sz="1400" dirty="0" err="1" smtClean="0">
                <a:latin typeface="Calibri" panose="020F0502020204030204" pitchFamily="34" charset="0"/>
                <a:cs typeface="Calibri" panose="020F0502020204030204" pitchFamily="34" charset="0"/>
              </a:rPr>
              <a:t>Mn</a:t>
            </a:r>
            <a:r>
              <a:rPr lang="en-US" sz="1400" dirty="0" smtClean="0">
                <a:latin typeface="Calibri" panose="020F0502020204030204" pitchFamily="34" charset="0"/>
                <a:cs typeface="Calibri" panose="020F0502020204030204" pitchFamily="34" charset="0"/>
              </a:rPr>
              <a:t> to be allocated to maintain the facilities.</a:t>
            </a:r>
          </a:p>
          <a:p>
            <a:r>
              <a:rPr lang="en-US" sz="1400" b="1" dirty="0" smtClean="0">
                <a:latin typeface="Calibri" panose="020F0502020204030204" pitchFamily="34" charset="0"/>
                <a:cs typeface="Calibri" panose="020F0502020204030204" pitchFamily="34" charset="0"/>
              </a:rPr>
              <a:t>Vadodara: </a:t>
            </a:r>
            <a:r>
              <a:rPr lang="en-US" sz="1400" dirty="0" smtClean="0">
                <a:latin typeface="Calibri" panose="020F0502020204030204" pitchFamily="34" charset="0"/>
                <a:cs typeface="Calibri" panose="020F0502020204030204" pitchFamily="34" charset="0"/>
              </a:rPr>
              <a:t>VMC is looking to install smart poles in the city which will have digital signboards, public address systems, sensors for weather and traffic, and other facilities.  Telecom SP will set up their </a:t>
            </a:r>
            <a:r>
              <a:rPr lang="en-US" sz="1400" dirty="0" err="1" smtClean="0">
                <a:latin typeface="Calibri" panose="020F0502020204030204" pitchFamily="34" charset="0"/>
                <a:cs typeface="Calibri" panose="020F0502020204030204" pitchFamily="34" charset="0"/>
              </a:rPr>
              <a:t>equipments</a:t>
            </a:r>
            <a:r>
              <a:rPr lang="en-US" sz="1400" dirty="0" smtClean="0">
                <a:latin typeface="Calibri" panose="020F0502020204030204" pitchFamily="34" charset="0"/>
                <a:cs typeface="Calibri" panose="020F0502020204030204" pitchFamily="34" charset="0"/>
              </a:rPr>
              <a:t> on poles.  Vendor partner will be able to generate revenue through advertising on the poles, rentals from telecom SP and charges for Wi-Fi after free usage limit expires. 2 smart poles already installed as POC.</a:t>
            </a:r>
          </a:p>
          <a:p>
            <a:r>
              <a:rPr lang="en-US" sz="1400" b="1" dirty="0" smtClean="0">
                <a:latin typeface="Calibri" panose="020F0502020204030204" pitchFamily="34" charset="0"/>
                <a:cs typeface="Calibri" panose="020F0502020204030204" pitchFamily="34" charset="0"/>
              </a:rPr>
              <a:t>Bihar: </a:t>
            </a:r>
            <a:r>
              <a:rPr lang="en-US" sz="1400" dirty="0" smtClean="0">
                <a:latin typeface="Calibri" panose="020F0502020204030204" pitchFamily="34" charset="0"/>
                <a:cs typeface="Calibri" panose="020F0502020204030204" pitchFamily="34" charset="0"/>
              </a:rPr>
              <a:t>Bihar </a:t>
            </a:r>
            <a:r>
              <a:rPr lang="en-US" sz="1400" dirty="0" err="1" smtClean="0">
                <a:latin typeface="Calibri" panose="020F0502020204030204" pitchFamily="34" charset="0"/>
                <a:cs typeface="Calibri" panose="020F0502020204030204" pitchFamily="34" charset="0"/>
              </a:rPr>
              <a:t>Govt</a:t>
            </a:r>
            <a:r>
              <a:rPr lang="en-US" sz="1400" dirty="0" smtClean="0">
                <a:latin typeface="Calibri" panose="020F0502020204030204" pitchFamily="34" charset="0"/>
                <a:cs typeface="Calibri" panose="020F0502020204030204" pitchFamily="34" charset="0"/>
              </a:rPr>
              <a:t> decided to have world’s largest free Wi-Fi zone  (20 </a:t>
            </a:r>
            <a:r>
              <a:rPr lang="en-US" sz="1400" dirty="0" err="1" smtClean="0">
                <a:latin typeface="Calibri" panose="020F0502020204030204" pitchFamily="34" charset="0"/>
                <a:cs typeface="Calibri" panose="020F0502020204030204" pitchFamily="34" charset="0"/>
              </a:rPr>
              <a:t>Kms</a:t>
            </a:r>
            <a:r>
              <a:rPr lang="en-US" sz="1400" dirty="0" smtClean="0">
                <a:latin typeface="Calibri" panose="020F0502020204030204" pitchFamily="34" charset="0"/>
                <a:cs typeface="Calibri" panose="020F0502020204030204" pitchFamily="34" charset="0"/>
              </a:rPr>
              <a:t>)between NIT, Patna and </a:t>
            </a:r>
            <a:r>
              <a:rPr lang="en-US" sz="1400" dirty="0" err="1" smtClean="0">
                <a:latin typeface="Calibri" panose="020F0502020204030204" pitchFamily="34" charset="0"/>
                <a:cs typeface="Calibri" panose="020F0502020204030204" pitchFamily="34" charset="0"/>
              </a:rPr>
              <a:t>Danapur</a:t>
            </a:r>
            <a:r>
              <a:rPr lang="en-US" sz="1400" dirty="0" smtClean="0">
                <a:latin typeface="Calibri" panose="020F0502020204030204" pitchFamily="34" charset="0"/>
                <a:cs typeface="Calibri" panose="020F0502020204030204" pitchFamily="34" charset="0"/>
              </a:rPr>
              <a:t>, West Patna. Global # 2 is </a:t>
            </a:r>
            <a:r>
              <a:rPr lang="en-US" sz="1400" dirty="0" err="1" smtClean="0">
                <a:latin typeface="Calibri" panose="020F0502020204030204" pitchFamily="34" charset="0"/>
                <a:cs typeface="Calibri" panose="020F0502020204030204" pitchFamily="34" charset="0"/>
              </a:rPr>
              <a:t>Chaina’s</a:t>
            </a:r>
            <a:r>
              <a:rPr lang="en-US" sz="1400" dirty="0" smtClean="0">
                <a:latin typeface="Calibri" panose="020F0502020204030204" pitchFamily="34" charset="0"/>
                <a:cs typeface="Calibri" panose="020F0502020204030204" pitchFamily="34" charset="0"/>
              </a:rPr>
              <a:t> 3.5 </a:t>
            </a:r>
            <a:r>
              <a:rPr lang="en-US" sz="1400" dirty="0" err="1" smtClean="0">
                <a:latin typeface="Calibri" panose="020F0502020204030204" pitchFamily="34" charset="0"/>
                <a:cs typeface="Calibri" panose="020F0502020204030204" pitchFamily="34" charset="0"/>
              </a:rPr>
              <a:t>Kms</a:t>
            </a:r>
            <a:r>
              <a:rPr lang="en-US" sz="1400" dirty="0" smtClean="0">
                <a:latin typeface="Calibri" panose="020F0502020204030204" pitchFamily="34" charset="0"/>
                <a:cs typeface="Calibri" panose="020F0502020204030204" pitchFamily="34" charset="0"/>
              </a:rPr>
              <a:t> long </a:t>
            </a:r>
            <a:r>
              <a:rPr lang="en-US" sz="1400" dirty="0" err="1" smtClean="0">
                <a:latin typeface="Calibri" panose="020F0502020204030204" pitchFamily="34" charset="0"/>
                <a:cs typeface="Calibri" panose="020F0502020204030204" pitchFamily="34" charset="0"/>
              </a:rPr>
              <a:t>wi-fi</a:t>
            </a:r>
            <a:r>
              <a:rPr lang="en-US" sz="1400" dirty="0" smtClean="0">
                <a:latin typeface="Calibri" panose="020F0502020204030204" pitchFamily="34" charset="0"/>
                <a:cs typeface="Calibri" panose="020F0502020204030204" pitchFamily="34" charset="0"/>
              </a:rPr>
              <a:t> zone and UK, London’s 2.5 Km long Wi-Fi zone. Students and tourists will be benefitted more due to this facilities.</a:t>
            </a:r>
          </a:p>
          <a:p>
            <a:r>
              <a:rPr lang="en-US" sz="1400" b="1" dirty="0" smtClean="0">
                <a:latin typeface="Calibri" panose="020F0502020204030204" pitchFamily="34" charset="0"/>
                <a:cs typeface="Calibri" panose="020F0502020204030204" pitchFamily="34" charset="0"/>
              </a:rPr>
              <a:t>Haryana: </a:t>
            </a:r>
            <a:r>
              <a:rPr lang="en-US" sz="1400" dirty="0" smtClean="0">
                <a:latin typeface="Calibri" panose="020F0502020204030204" pitchFamily="34" charset="0"/>
                <a:cs typeface="Calibri" panose="020F0502020204030204" pitchFamily="34" charset="0"/>
              </a:rPr>
              <a:t>Haryana </a:t>
            </a:r>
            <a:r>
              <a:rPr lang="en-US" sz="1400" dirty="0" err="1" smtClean="0">
                <a:latin typeface="Calibri" panose="020F0502020204030204" pitchFamily="34" charset="0"/>
                <a:cs typeface="Calibri" panose="020F0502020204030204" pitchFamily="34" charset="0"/>
              </a:rPr>
              <a:t>Govt</a:t>
            </a:r>
            <a:r>
              <a:rPr lang="en-US" sz="1400" dirty="0" smtClean="0">
                <a:latin typeface="Calibri" panose="020F0502020204030204" pitchFamily="34" charset="0"/>
                <a:cs typeface="Calibri" panose="020F0502020204030204" pitchFamily="34" charset="0"/>
              </a:rPr>
              <a:t> partnered with RJIL in Dec 16  for providing free Wi-Fi to students of state colleges. RJIL will build the infrastructure and pay the electricity bills of usages. In 1</a:t>
            </a:r>
            <a:r>
              <a:rPr lang="en-US" sz="1400" baseline="30000" dirty="0" smtClean="0">
                <a:latin typeface="Calibri" panose="020F0502020204030204" pitchFamily="34" charset="0"/>
                <a:cs typeface="Calibri" panose="020F0502020204030204" pitchFamily="34" charset="0"/>
              </a:rPr>
              <a:t>st</a:t>
            </a:r>
            <a:r>
              <a:rPr lang="en-US" sz="1400" dirty="0" smtClean="0">
                <a:latin typeface="Calibri" panose="020F0502020204030204" pitchFamily="34" charset="0"/>
                <a:cs typeface="Calibri" panose="020F0502020204030204" pitchFamily="34" charset="0"/>
              </a:rPr>
              <a:t> year 20 MB of free usage is allowed per day per user. All govt. colleges were asked to provide the space , security and relevant networking </a:t>
            </a:r>
            <a:r>
              <a:rPr lang="en-US" sz="1400" dirty="0" err="1" smtClean="0">
                <a:latin typeface="Calibri" panose="020F0502020204030204" pitchFamily="34" charset="0"/>
                <a:cs typeface="Calibri" panose="020F0502020204030204" pitchFamily="34" charset="0"/>
              </a:rPr>
              <a:t>equipments</a:t>
            </a:r>
            <a:r>
              <a:rPr lang="en-US" sz="1400" dirty="0" smtClean="0">
                <a:latin typeface="Calibri" panose="020F0502020204030204" pitchFamily="34" charset="0"/>
                <a:cs typeface="Calibri" panose="020F0502020204030204" pitchFamily="34" charset="0"/>
              </a:rPr>
              <a:t> for setting up the Wi-Fi network. </a:t>
            </a:r>
          </a:p>
          <a:p>
            <a:endParaRPr lang="en-US" sz="1400" dirty="0" smtClean="0">
              <a:latin typeface="Calibri" panose="020F0502020204030204" pitchFamily="34" charset="0"/>
              <a:cs typeface="Calibri" panose="020F0502020204030204" pitchFamily="34" charset="0"/>
            </a:endParaRPr>
          </a:p>
          <a:p>
            <a:endParaRPr lang="en-US" sz="1400" dirty="0" smtClean="0">
              <a:latin typeface="Calibri" panose="020F0502020204030204" pitchFamily="34" charset="0"/>
              <a:cs typeface="Calibri" panose="020F0502020204030204" pitchFamily="34" charset="0"/>
            </a:endParaRPr>
          </a:p>
          <a:p>
            <a:endParaRPr lang="en-US" sz="1400" dirty="0" smtClean="0">
              <a:latin typeface="Calibri" panose="020F0502020204030204" pitchFamily="34" charset="0"/>
              <a:cs typeface="Calibri" panose="020F0502020204030204" pitchFamily="34" charset="0"/>
            </a:endParaRPr>
          </a:p>
          <a:p>
            <a:endParaRPr lang="en-US" sz="1400" b="1"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11</a:t>
            </a:fld>
            <a:endParaRPr lang="en-US" altLang="en-US"/>
          </a:p>
        </p:txBody>
      </p:sp>
    </p:spTree>
    <p:extLst>
      <p:ext uri="{BB962C8B-B14F-4D97-AF65-F5344CB8AC3E}">
        <p14:creationId xmlns:p14="http://schemas.microsoft.com/office/powerpoint/2010/main" val="2437041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3"/>
          <p:cNvSpPr>
            <a:spLocks noGrp="1"/>
          </p:cNvSpPr>
          <p:nvPr>
            <p:ph sz="quarter" idx="10"/>
          </p:nvPr>
        </p:nvSpPr>
        <p:spPr>
          <a:xfrm>
            <a:off x="152400" y="4248150"/>
            <a:ext cx="4114800" cy="996950"/>
          </a:xfrm>
        </p:spPr>
        <p:txBody>
          <a:bodyPr/>
          <a:lstStyle/>
          <a:p>
            <a:pPr>
              <a:spcBef>
                <a:spcPct val="0"/>
              </a:spcBef>
              <a:buFont typeface="Wingdings 3" pitchFamily="18" charset="2"/>
              <a:buNone/>
            </a:pPr>
            <a:r>
              <a:rPr altLang="en-US" b="1" dirty="0"/>
              <a:t>Maxeed Telecom and Utility Services</a:t>
            </a:r>
            <a:endParaRPr altLang="en-US" dirty="0"/>
          </a:p>
          <a:p>
            <a:pPr>
              <a:spcBef>
                <a:spcPct val="0"/>
              </a:spcBef>
              <a:buFont typeface="Wingdings 3" pitchFamily="18" charset="2"/>
              <a:buNone/>
            </a:pPr>
            <a:r>
              <a:rPr altLang="en-US" dirty="0"/>
              <a:t>Quess Corp Limited ,</a:t>
            </a:r>
            <a:r>
              <a:rPr altLang="en-US"/>
              <a:t/>
            </a:r>
            <a:br>
              <a:rPr altLang="en-US"/>
            </a:br>
            <a:r>
              <a:rPr altLang="en-US" smtClean="0"/>
              <a:t>4</a:t>
            </a:r>
            <a:r>
              <a:rPr altLang="en-US" baseline="30000" smtClean="0"/>
              <a:t>th</a:t>
            </a:r>
            <a:r>
              <a:rPr altLang="en-US" smtClean="0"/>
              <a:t> Floor</a:t>
            </a:r>
            <a:r>
              <a:rPr altLang="en-US" dirty="0" smtClean="0"/>
              <a:t>, S.V.Towers, </a:t>
            </a:r>
            <a:r>
              <a:rPr altLang="en-US" dirty="0"/>
              <a:t>80 Feet Road, 6th Block,</a:t>
            </a:r>
            <a:br>
              <a:rPr altLang="en-US" dirty="0"/>
            </a:br>
            <a:r>
              <a:rPr altLang="en-US" dirty="0"/>
              <a:t>Koramangala, Bengaluru–560095, </a:t>
            </a:r>
          </a:p>
          <a:p>
            <a:pPr>
              <a:spcBef>
                <a:spcPct val="0"/>
              </a:spcBef>
              <a:buFont typeface="Wingdings 3" pitchFamily="18" charset="2"/>
              <a:buNone/>
            </a:pPr>
            <a:r>
              <a:rPr altLang="en-US" dirty="0"/>
              <a:t>Karnataka, India</a:t>
            </a:r>
          </a:p>
          <a:p>
            <a:pPr>
              <a:spcBef>
                <a:spcPct val="0"/>
              </a:spcBef>
              <a:buFont typeface="Wingdings 3" pitchFamily="18" charset="2"/>
              <a:buNone/>
            </a:pPr>
            <a:endParaRPr altLang="en-US" dirty="0"/>
          </a:p>
        </p:txBody>
      </p:sp>
      <p:sp>
        <p:nvSpPr>
          <p:cNvPr id="40963" name="Content Placeholder 4"/>
          <p:cNvSpPr>
            <a:spLocks noGrp="1"/>
          </p:cNvSpPr>
          <p:nvPr>
            <p:ph sz="quarter" idx="11"/>
          </p:nvPr>
        </p:nvSpPr>
        <p:spPr>
          <a:xfrm>
            <a:off x="4572000" y="4238625"/>
            <a:ext cx="3581400" cy="380950"/>
          </a:xfrm>
        </p:spPr>
        <p:txBody>
          <a:bodyPr/>
          <a:lstStyle/>
          <a:p>
            <a:pPr>
              <a:spcBef>
                <a:spcPct val="0"/>
              </a:spcBef>
              <a:buFont typeface="Wingdings 3" pitchFamily="18" charset="2"/>
              <a:buNone/>
            </a:pPr>
            <a:r>
              <a:rPr altLang="en-US" b="1" dirty="0" smtClean="0"/>
              <a:t>NAME : SURAJIT KHAN</a:t>
            </a:r>
          </a:p>
          <a:p>
            <a:pPr>
              <a:spcBef>
                <a:spcPct val="0"/>
              </a:spcBef>
              <a:buFont typeface="Wingdings 3" pitchFamily="18" charset="2"/>
              <a:buNone/>
            </a:pPr>
            <a:r>
              <a:rPr lang="en-US" altLang="en-US" b="1" dirty="0" smtClean="0"/>
              <a:t>DESIGNATION : BUSINESS DIRECTOR- </a:t>
            </a:r>
            <a:r>
              <a:rPr lang="en-US" altLang="en-US" b="1" dirty="0" err="1" smtClean="0"/>
              <a:t>Maxeed</a:t>
            </a:r>
            <a:r>
              <a:rPr lang="en-US" altLang="en-US" b="1" dirty="0" smtClean="0"/>
              <a:t> </a:t>
            </a:r>
            <a:endParaRPr alt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02419" y="2608262"/>
            <a:ext cx="4191000" cy="1755775"/>
          </a:xfrm>
          <a:prstGeom prst="rect">
            <a:avLst/>
          </a:prstGeom>
          <a:solidFill>
            <a:schemeClr val="bg1"/>
          </a:solidFill>
          <a:ln w="3175">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defTabSz="724753" eaLnBrk="1" fontAlgn="auto" hangingPunct="1">
              <a:spcBef>
                <a:spcPts val="600"/>
              </a:spcBef>
              <a:spcAft>
                <a:spcPts val="600"/>
              </a:spcAft>
              <a:defRPr/>
            </a:pPr>
            <a:r>
              <a:rPr lang="en-US" sz="1600" b="1" dirty="0">
                <a:solidFill>
                  <a:srgbClr val="009CCE"/>
                </a:solidFill>
                <a:latin typeface="Cambria" pitchFamily="18" charset="0"/>
              </a:rPr>
              <a:t>Telecom</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RF Planning &amp; Optimization</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Network </a:t>
            </a:r>
            <a:r>
              <a:rPr lang="en-US" sz="900" b="1" dirty="0" smtClean="0">
                <a:solidFill>
                  <a:schemeClr val="tx1"/>
                </a:solidFill>
                <a:latin typeface="Cambria" pitchFamily="18" charset="0"/>
                <a:cs typeface="Arial" panose="020B0604020202020204" pitchFamily="34" charset="0"/>
              </a:rPr>
              <a:t>Deployment</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smtClean="0">
                <a:solidFill>
                  <a:schemeClr val="tx1"/>
                </a:solidFill>
                <a:latin typeface="Cambria" pitchFamily="18" charset="0"/>
                <a:cs typeface="Arial" panose="020B0604020202020204" pitchFamily="34" charset="0"/>
              </a:rPr>
              <a:t>Turnkey services for telecom infra</a:t>
            </a:r>
            <a:endParaRPr lang="en-US" sz="900" b="1" dirty="0">
              <a:solidFill>
                <a:schemeClr val="tx1"/>
              </a:solidFill>
              <a:latin typeface="Cambria" pitchFamily="18" charset="0"/>
              <a:cs typeface="Arial" panose="020B0604020202020204" pitchFamily="34" charset="0"/>
            </a:endParaRP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Survey and Audit Services</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Operation &amp; </a:t>
            </a:r>
            <a:r>
              <a:rPr lang="en-US" sz="900" b="1" dirty="0" smtClean="0">
                <a:solidFill>
                  <a:schemeClr val="tx1"/>
                </a:solidFill>
                <a:latin typeface="Cambria" pitchFamily="18" charset="0"/>
                <a:cs typeface="Arial" panose="020B0604020202020204" pitchFamily="34" charset="0"/>
              </a:rPr>
              <a:t>Maintenance</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smtClean="0">
                <a:solidFill>
                  <a:schemeClr val="tx1"/>
                </a:solidFill>
                <a:latin typeface="Cambria" pitchFamily="18" charset="0"/>
                <a:cs typeface="Arial" panose="020B0604020202020204" pitchFamily="34" charset="0"/>
              </a:rPr>
              <a:t>Managed Services (Time &amp; Material) </a:t>
            </a:r>
          </a:p>
          <a:p>
            <a:pPr marL="285750" lvl="4" indent="0" defTabSz="724753" eaLnBrk="1" fontAlgn="auto" hangingPunct="1">
              <a:spcBef>
                <a:spcPts val="600"/>
              </a:spcBef>
              <a:spcAft>
                <a:spcPts val="0"/>
              </a:spcAft>
              <a:defRPr/>
            </a:pPr>
            <a:endParaRPr lang="en-US" sz="1100" b="1" dirty="0">
              <a:solidFill>
                <a:schemeClr val="tx1"/>
              </a:solidFill>
              <a:latin typeface="Cambria" pitchFamily="18" charset="0"/>
              <a:cs typeface="Arial" panose="020B0604020202020204" pitchFamily="34" charset="0"/>
            </a:endParaRPr>
          </a:p>
        </p:txBody>
      </p:sp>
      <p:sp>
        <p:nvSpPr>
          <p:cNvPr id="12291" name="Title 2"/>
          <p:cNvSpPr>
            <a:spLocks noGrp="1"/>
          </p:cNvSpPr>
          <p:nvPr>
            <p:ph type="title"/>
          </p:nvPr>
        </p:nvSpPr>
        <p:spPr/>
        <p:txBody>
          <a:bodyPr/>
          <a:lstStyle/>
          <a:p>
            <a:pPr eaLnBrk="1" hangingPunct="1"/>
            <a:r>
              <a:rPr altLang="en-US" dirty="0" smtClean="0"/>
              <a:t>Maxeed</a:t>
            </a:r>
          </a:p>
        </p:txBody>
      </p:sp>
      <p:sp>
        <p:nvSpPr>
          <p:cNvPr id="4" name="Content Placeholder 3"/>
          <p:cNvSpPr>
            <a:spLocks noGrp="1"/>
          </p:cNvSpPr>
          <p:nvPr>
            <p:ph sz="quarter" idx="1"/>
          </p:nvPr>
        </p:nvSpPr>
        <p:spPr>
          <a:xfrm>
            <a:off x="152400" y="590550"/>
            <a:ext cx="8686800" cy="1082675"/>
          </a:xfrm>
        </p:spPr>
        <p:txBody>
          <a:bodyPr>
            <a:noAutofit/>
          </a:bodyPr>
          <a:lstStyle/>
          <a:p>
            <a:pPr marL="217397" indent="-217397" eaLnBrk="1" fontAlgn="auto" hangingPunct="1">
              <a:spcBef>
                <a:spcPts val="476"/>
              </a:spcBef>
              <a:spcAft>
                <a:spcPts val="0"/>
              </a:spcAft>
              <a:buClr>
                <a:schemeClr val="bg1">
                  <a:lumMod val="65000"/>
                </a:schemeClr>
              </a:buClr>
              <a:buFont typeface="Wingdings 3"/>
              <a:buChar char=""/>
              <a:defRPr/>
            </a:pPr>
            <a:endParaRPr sz="1500" dirty="0" smtClean="0">
              <a:solidFill>
                <a:schemeClr val="tx1"/>
              </a:solidFill>
              <a:latin typeface="Cambria" pitchFamily="18" charset="0"/>
            </a:endParaRPr>
          </a:p>
          <a:p>
            <a:pPr marL="217397" indent="-217397" algn="just" eaLnBrk="1" fontAlgn="auto" hangingPunct="1">
              <a:spcBef>
                <a:spcPts val="476"/>
              </a:spcBef>
              <a:spcAft>
                <a:spcPts val="0"/>
              </a:spcAft>
              <a:buClr>
                <a:schemeClr val="bg1">
                  <a:lumMod val="65000"/>
                </a:schemeClr>
              </a:buClr>
              <a:buFont typeface="Wingdings 3"/>
              <a:buNone/>
              <a:defRPr/>
            </a:pPr>
            <a:r>
              <a:rPr sz="1500" dirty="0" smtClean="0">
                <a:latin typeface="Cambria" pitchFamily="18" charset="0"/>
              </a:rPr>
              <a:t>     Maxeed is a division of Quess Corp Limited. We take responsibility </a:t>
            </a:r>
            <a:r>
              <a:rPr sz="1500" dirty="0">
                <a:latin typeface="Cambria" pitchFamily="18" charset="0"/>
              </a:rPr>
              <a:t>and accountability of the </a:t>
            </a:r>
            <a:r>
              <a:rPr sz="1500" dirty="0" smtClean="0">
                <a:latin typeface="Cambria" pitchFamily="18" charset="0"/>
              </a:rPr>
              <a:t>functional deliverables </a:t>
            </a:r>
            <a:r>
              <a:rPr sz="1500" dirty="0">
                <a:latin typeface="Cambria" pitchFamily="18" charset="0"/>
              </a:rPr>
              <a:t>which enable clients to increase the touch points with end users in the market, achieve </a:t>
            </a:r>
            <a:r>
              <a:rPr sz="1500" dirty="0" smtClean="0">
                <a:latin typeface="Cambria" pitchFamily="18" charset="0"/>
              </a:rPr>
              <a:t>SLAs with </a:t>
            </a:r>
            <a:r>
              <a:rPr sz="1500" dirty="0">
                <a:latin typeface="Cambria" pitchFamily="18" charset="0"/>
              </a:rPr>
              <a:t>reduced management efforts, gain cost and delivery </a:t>
            </a:r>
            <a:r>
              <a:rPr sz="1500" dirty="0" smtClean="0">
                <a:latin typeface="Cambria" pitchFamily="18" charset="0"/>
              </a:rPr>
              <a:t>efficiency.</a:t>
            </a:r>
            <a:endParaRPr sz="1500" dirty="0">
              <a:latin typeface="Cambria" pitchFamily="18" charset="0"/>
            </a:endParaRPr>
          </a:p>
          <a:p>
            <a:pPr marL="217397" indent="-217397" eaLnBrk="1" fontAlgn="auto" hangingPunct="1">
              <a:spcBef>
                <a:spcPts val="476"/>
              </a:spcBef>
              <a:spcAft>
                <a:spcPts val="0"/>
              </a:spcAft>
              <a:buClr>
                <a:srgbClr val="8E3A88"/>
              </a:buClr>
              <a:buFont typeface="Wingdings 3"/>
              <a:buNone/>
              <a:defRPr/>
            </a:pPr>
            <a:endParaRPr sz="1500" dirty="0">
              <a:solidFill>
                <a:srgbClr val="00B0F0"/>
              </a:solidFill>
              <a:latin typeface="Cambria" pitchFamily="18" charset="0"/>
            </a:endParaRPr>
          </a:p>
        </p:txBody>
      </p:sp>
      <p:sp>
        <p:nvSpPr>
          <p:cNvPr id="12293" name="Slide Number Placeholder 1"/>
          <p:cNvSpPr>
            <a:spLocks noGrp="1"/>
          </p:cNvSpPr>
          <p:nvPr>
            <p:ph type="sldNum" sz="quarter" idx="10"/>
          </p:nvPr>
        </p:nvSpPr>
        <p:spPr bwMode="auto">
          <a:ln>
            <a:miter lim="800000"/>
            <a:headEnd/>
            <a:tailEnd/>
          </a:ln>
        </p:spPr>
        <p:txBody>
          <a:bodyPr/>
          <a:lstStyle/>
          <a:p>
            <a:fld id="{5D5C209A-3B34-420B-81A1-934A66A3B3A6}" type="slidenum">
              <a:rPr lang="en-US" altLang="en-US" smtClean="0"/>
              <a:pPr/>
              <a:t>2</a:t>
            </a:fld>
            <a:endParaRPr lang="en-US" altLang="en-US" dirty="0" smtClean="0"/>
          </a:p>
        </p:txBody>
      </p:sp>
      <p:pic>
        <p:nvPicPr>
          <p:cNvPr id="12294" name="Picture 2" descr="C:\Users\Vivek\Desktop\shutterstock_239049421 [Converted].png"/>
          <p:cNvPicPr>
            <a:picLocks noChangeAspect="1" noChangeArrowheads="1"/>
          </p:cNvPicPr>
          <p:nvPr/>
        </p:nvPicPr>
        <p:blipFill>
          <a:blip r:embed="rId2" cstate="print"/>
          <a:srcRect/>
          <a:stretch>
            <a:fillRect/>
          </a:stretch>
        </p:blipFill>
        <p:spPr bwMode="auto">
          <a:xfrm>
            <a:off x="2819400" y="2751138"/>
            <a:ext cx="1676400" cy="1470025"/>
          </a:xfrm>
          <a:prstGeom prst="rect">
            <a:avLst/>
          </a:prstGeom>
          <a:noFill/>
          <a:ln w="9525">
            <a:noFill/>
            <a:miter lim="800000"/>
            <a:headEnd/>
            <a:tailEnd/>
          </a:ln>
        </p:spPr>
      </p:pic>
      <p:sp>
        <p:nvSpPr>
          <p:cNvPr id="16" name="Rectangle 15"/>
          <p:cNvSpPr/>
          <p:nvPr/>
        </p:nvSpPr>
        <p:spPr>
          <a:xfrm>
            <a:off x="4953000" y="2635250"/>
            <a:ext cx="4033838" cy="1733549"/>
          </a:xfrm>
          <a:prstGeom prst="rect">
            <a:avLst/>
          </a:prstGeom>
          <a:solidFill>
            <a:schemeClr val="bg1"/>
          </a:solidFill>
          <a:ln w="3175">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pPr algn="ctr" defTabSz="724753" eaLnBrk="1" fontAlgn="auto" hangingPunct="1">
              <a:spcBef>
                <a:spcPts val="600"/>
              </a:spcBef>
              <a:spcAft>
                <a:spcPts val="600"/>
              </a:spcAft>
              <a:defRPr/>
            </a:pPr>
            <a:r>
              <a:rPr lang="en-US" sz="1600" b="1" dirty="0" smtClean="0">
                <a:solidFill>
                  <a:srgbClr val="009CCE"/>
                </a:solidFill>
                <a:latin typeface="Cambria" pitchFamily="18" charset="0"/>
              </a:rPr>
              <a:t>Utility</a:t>
            </a:r>
            <a:endParaRPr lang="en-US" sz="1600" b="1" dirty="0">
              <a:solidFill>
                <a:srgbClr val="009CCE"/>
              </a:solidFill>
              <a:latin typeface="Cambria" pitchFamily="18" charset="0"/>
            </a:endParaRP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Smart Meter  and </a:t>
            </a:r>
            <a:r>
              <a:rPr lang="en-US" sz="900" b="1" dirty="0" smtClean="0">
                <a:solidFill>
                  <a:schemeClr val="tx1"/>
                </a:solidFill>
                <a:latin typeface="Cambria" pitchFamily="18" charset="0"/>
                <a:cs typeface="Arial" panose="020B0604020202020204" pitchFamily="34" charset="0"/>
              </a:rPr>
              <a:t>Devices  </a:t>
            </a:r>
            <a:r>
              <a:rPr lang="en-US" sz="900" b="1" dirty="0">
                <a:solidFill>
                  <a:schemeClr val="tx1"/>
                </a:solidFill>
                <a:latin typeface="Cambria" pitchFamily="18" charset="0"/>
                <a:cs typeface="Arial" panose="020B0604020202020204" pitchFamily="34" charset="0"/>
              </a:rPr>
              <a:t>Installation</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smtClean="0">
                <a:solidFill>
                  <a:schemeClr val="tx1"/>
                </a:solidFill>
                <a:latin typeface="Cambria" pitchFamily="18" charset="0"/>
                <a:cs typeface="Arial" panose="020B0604020202020204" pitchFamily="34" charset="0"/>
              </a:rPr>
              <a:t>Meter Reading, </a:t>
            </a:r>
            <a:r>
              <a:rPr lang="en-US" sz="900" b="1" dirty="0">
                <a:solidFill>
                  <a:schemeClr val="tx1"/>
                </a:solidFill>
                <a:latin typeface="Cambria" pitchFamily="18" charset="0"/>
                <a:cs typeface="Arial" panose="020B0604020202020204" pitchFamily="34" charset="0"/>
              </a:rPr>
              <a:t>Bill </a:t>
            </a:r>
            <a:r>
              <a:rPr lang="en-US" sz="900" b="1" dirty="0" smtClean="0">
                <a:solidFill>
                  <a:schemeClr val="tx1"/>
                </a:solidFill>
                <a:latin typeface="Cambria" pitchFamily="18" charset="0"/>
                <a:cs typeface="Arial" panose="020B0604020202020204" pitchFamily="34" charset="0"/>
              </a:rPr>
              <a:t>Distribution &amp; collection s </a:t>
            </a:r>
            <a:endParaRPr lang="en-US" sz="900" b="1" dirty="0">
              <a:solidFill>
                <a:schemeClr val="tx1"/>
              </a:solidFill>
              <a:latin typeface="Cambria" pitchFamily="18" charset="0"/>
              <a:cs typeface="Arial" panose="020B0604020202020204" pitchFamily="34" charset="0"/>
            </a:endParaRP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On Spot Billing Solutions</a:t>
            </a:r>
          </a:p>
          <a:p>
            <a:pPr marL="463550" lvl="4" indent="-177800" defTabSz="724753" eaLnBrk="1" fontAlgn="auto" hangingPunct="1">
              <a:spcBef>
                <a:spcPts val="600"/>
              </a:spcBef>
              <a:spcAft>
                <a:spcPts val="0"/>
              </a:spcAft>
              <a:buFont typeface="Wingdings" panose="05000000000000000000" pitchFamily="2" charset="2"/>
              <a:buChar char="§"/>
              <a:defRPr/>
            </a:pPr>
            <a:r>
              <a:rPr lang="en-US" sz="900" b="1" dirty="0">
                <a:solidFill>
                  <a:schemeClr val="tx1"/>
                </a:solidFill>
                <a:latin typeface="Cambria" pitchFamily="18" charset="0"/>
                <a:cs typeface="Arial" panose="020B0604020202020204" pitchFamily="34" charset="0"/>
              </a:rPr>
              <a:t>Operations and Maintenance</a:t>
            </a:r>
          </a:p>
        </p:txBody>
      </p:sp>
      <p:pic>
        <p:nvPicPr>
          <p:cNvPr id="12296" name="Picture 3" descr="C:\Users\Vivek\Desktop\shutterstock_143224582.jpg"/>
          <p:cNvPicPr>
            <a:picLocks noChangeAspect="1" noChangeArrowheads="1"/>
          </p:cNvPicPr>
          <p:nvPr/>
        </p:nvPicPr>
        <p:blipFill>
          <a:blip r:embed="rId3" cstate="print"/>
          <a:srcRect/>
          <a:stretch>
            <a:fillRect/>
          </a:stretch>
        </p:blipFill>
        <p:spPr bwMode="auto">
          <a:xfrm>
            <a:off x="7970838" y="2744788"/>
            <a:ext cx="990600" cy="990600"/>
          </a:xfrm>
          <a:prstGeom prst="rect">
            <a:avLst/>
          </a:prstGeom>
          <a:noFill/>
          <a:ln w="9525">
            <a:noFill/>
            <a:miter lim="800000"/>
            <a:headEnd/>
            <a:tailEnd/>
          </a:ln>
        </p:spPr>
      </p:pic>
      <p:sp>
        <p:nvSpPr>
          <p:cNvPr id="12297" name="TextBox 4"/>
          <p:cNvSpPr txBox="1">
            <a:spLocks noChangeArrowheads="1"/>
          </p:cNvSpPr>
          <p:nvPr/>
        </p:nvSpPr>
        <p:spPr bwMode="auto">
          <a:xfrm>
            <a:off x="3962400" y="1854200"/>
            <a:ext cx="1062038" cy="368300"/>
          </a:xfrm>
          <a:prstGeom prst="rect">
            <a:avLst/>
          </a:prstGeom>
          <a:noFill/>
          <a:ln w="9525">
            <a:noFill/>
            <a:miter lim="800000"/>
            <a:headEnd/>
            <a:tailEnd/>
          </a:ln>
        </p:spPr>
        <p:txBody>
          <a:bodyPr wrap="none">
            <a:spAutoFit/>
          </a:bodyPr>
          <a:lstStyle/>
          <a:p>
            <a:pPr eaLnBrk="1" hangingPunct="1"/>
            <a:r>
              <a:rPr lang="en-US" altLang="en-US" sz="1800" b="1" dirty="0">
                <a:solidFill>
                  <a:srgbClr val="00ADEF"/>
                </a:solidFill>
                <a:latin typeface="Cambria" pitchFamily="18" charset="0"/>
              </a:rPr>
              <a:t>Services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of City wide Public Wi-Fi Space In India</a:t>
            </a:r>
            <a:endParaRPr lang="en-US" dirty="0"/>
          </a:p>
        </p:txBody>
      </p:sp>
      <p:sp>
        <p:nvSpPr>
          <p:cNvPr id="3" name="Content Placeholder 2"/>
          <p:cNvSpPr>
            <a:spLocks noGrp="1"/>
          </p:cNvSpPr>
          <p:nvPr>
            <p:ph sz="quarter" idx="1"/>
          </p:nvPr>
        </p:nvSpPr>
        <p:spPr>
          <a:xfrm>
            <a:off x="146976" y="726745"/>
            <a:ext cx="8997023" cy="4009564"/>
          </a:xfrm>
        </p:spPr>
        <p:txBody>
          <a:bodyPr/>
          <a:lstStyle/>
          <a:p>
            <a:r>
              <a:rPr lang="en-US" sz="1600" dirty="0" smtClean="0">
                <a:latin typeface="Calibri" panose="020F0502020204030204" pitchFamily="34" charset="0"/>
                <a:cs typeface="Calibri" panose="020F0502020204030204" pitchFamily="34" charset="0"/>
              </a:rPr>
              <a:t>The Indian telecom Industry is anticipating a massive surge in the uptake of public Wi-Fi given the high demand for deployment. It will create ample opportunity  for all service providers.</a:t>
            </a:r>
          </a:p>
          <a:p>
            <a:r>
              <a:rPr lang="en-US" sz="1600" dirty="0" smtClean="0">
                <a:latin typeface="Calibri" panose="020F0502020204030204" pitchFamily="34" charset="0"/>
                <a:cs typeface="Calibri" panose="020F0502020204030204" pitchFamily="34" charset="0"/>
              </a:rPr>
              <a:t>India today is standing at the cusp of a digital revolution, which is closely tied to the proliferation of broadband services. Wi-Fi networks can facilitate internet access in rural and urban areas. </a:t>
            </a:r>
          </a:p>
          <a:p>
            <a:r>
              <a:rPr lang="en-US" sz="1600" dirty="0">
                <a:latin typeface="Calibri" panose="020F0502020204030204" pitchFamily="34" charset="0"/>
                <a:cs typeface="Calibri" panose="020F0502020204030204" pitchFamily="34" charset="0"/>
              </a:rPr>
              <a:t>Although we represent almost a sixth of the global population, our share in Wi-Fi hotspots is not even a thousandth.  Against global rate of growth of 600%   in last 3-4 years, in India growth has been only 12</a:t>
            </a:r>
            <a:r>
              <a:rPr lang="en-US" sz="1600" dirty="0" smtClean="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Number of Public Wi-Fi </a:t>
            </a:r>
            <a:r>
              <a:rPr lang="en-US" sz="1600" dirty="0">
                <a:latin typeface="Calibri" panose="020F0502020204030204" pitchFamily="34" charset="0"/>
                <a:cs typeface="Calibri" panose="020F0502020204030204" pitchFamily="34" charset="0"/>
              </a:rPr>
              <a:t>hotspots are expected to grow </a:t>
            </a:r>
            <a:r>
              <a:rPr lang="en-US" sz="1600" dirty="0" err="1">
                <a:latin typeface="Calibri" panose="020F0502020204030204" pitchFamily="34" charset="0"/>
                <a:cs typeface="Calibri" panose="020F0502020204030204" pitchFamily="34" charset="0"/>
              </a:rPr>
              <a:t>upto</a:t>
            </a:r>
            <a:r>
              <a:rPr lang="en-US" sz="1600" dirty="0">
                <a:latin typeface="Calibri" panose="020F0502020204030204" pitchFamily="34" charset="0"/>
                <a:cs typeface="Calibri" panose="020F0502020204030204" pitchFamily="34" charset="0"/>
              </a:rPr>
              <a:t> 202,000 by </a:t>
            </a:r>
            <a:r>
              <a:rPr lang="en-US" sz="1600" dirty="0" smtClean="0">
                <a:latin typeface="Calibri" panose="020F0502020204030204" pitchFamily="34" charset="0"/>
                <a:cs typeface="Calibri" panose="020F0502020204030204" pitchFamily="34" charset="0"/>
              </a:rPr>
              <a:t>2018 from mere 30-40K as on date.</a:t>
            </a:r>
            <a:endParaRPr lang="en-US" sz="1600" dirty="0">
              <a:latin typeface="Calibri" panose="020F0502020204030204" pitchFamily="34" charset="0"/>
              <a:cs typeface="Calibri" panose="020F0502020204030204" pitchFamily="34" charset="0"/>
            </a:endParaRPr>
          </a:p>
          <a:p>
            <a:r>
              <a:rPr lang="en-US" sz="1600" dirty="0" smtClean="0">
                <a:latin typeface="Calibri" panose="020F0502020204030204" pitchFamily="34" charset="0"/>
                <a:cs typeface="Calibri" panose="020F0502020204030204" pitchFamily="34" charset="0"/>
              </a:rPr>
              <a:t>Public Wi-Fi has been recognized as essential component of Digital India and Smart City Initiatives, which aims to digitally empower our country.</a:t>
            </a:r>
          </a:p>
          <a:p>
            <a:r>
              <a:rPr lang="en-US" sz="1600" dirty="0" err="1" smtClean="0">
                <a:latin typeface="Calibri" panose="020F0502020204030204" pitchFamily="34" charset="0"/>
                <a:cs typeface="Calibri" panose="020F0502020204030204" pitchFamily="34" charset="0"/>
              </a:rPr>
              <a:t>Govt</a:t>
            </a:r>
            <a:r>
              <a:rPr lang="en-US" sz="1600" dirty="0" smtClean="0">
                <a:latin typeface="Calibri" panose="020F0502020204030204" pitchFamily="34" charset="0"/>
                <a:cs typeface="Calibri" panose="020F0502020204030204" pitchFamily="34" charset="0"/>
              </a:rPr>
              <a:t> aims to rollout free Wi-Fi internet connections in 2500 towns and cities across the country with an estimated Capex of </a:t>
            </a:r>
            <a:r>
              <a:rPr lang="en-US" sz="1600" dirty="0" err="1" smtClean="0">
                <a:latin typeface="Calibri" panose="020F0502020204030204" pitchFamily="34" charset="0"/>
                <a:cs typeface="Calibri" panose="020F0502020204030204" pitchFamily="34" charset="0"/>
              </a:rPr>
              <a:t>Rs</a:t>
            </a:r>
            <a:r>
              <a:rPr lang="en-US" sz="1600" dirty="0" smtClean="0">
                <a:latin typeface="Calibri" panose="020F0502020204030204" pitchFamily="34" charset="0"/>
                <a:cs typeface="Calibri" panose="020F0502020204030204" pitchFamily="34" charset="0"/>
              </a:rPr>
              <a:t> 70 Bn.</a:t>
            </a:r>
          </a:p>
          <a:p>
            <a:r>
              <a:rPr lang="en-US" sz="1600" dirty="0" smtClean="0">
                <a:latin typeface="Calibri" panose="020F0502020204030204" pitchFamily="34" charset="0"/>
                <a:cs typeface="Calibri" panose="020F0502020204030204" pitchFamily="34" charset="0"/>
              </a:rPr>
              <a:t>The key drivers for its uptake in India are increased growth </a:t>
            </a:r>
            <a:r>
              <a:rPr lang="en-US" sz="1600" dirty="0" smtClean="0">
                <a:latin typeface="Calibri" panose="020F0502020204030204" pitchFamily="34" charset="0"/>
                <a:cs typeface="Calibri" panose="020F0502020204030204" pitchFamily="34" charset="0"/>
              </a:rPr>
              <a:t>smartphones, explosion </a:t>
            </a:r>
            <a:r>
              <a:rPr lang="en-US" sz="1600" dirty="0" smtClean="0">
                <a:latin typeface="Calibri" panose="020F0502020204030204" pitchFamily="34" charset="0"/>
                <a:cs typeface="Calibri" panose="020F0502020204030204" pitchFamily="34" charset="0"/>
              </a:rPr>
              <a:t>in data demand, particularly video digital content, where user data has grown from 21 TB to126 TB in 12 months. And low data rates (as low as 5 </a:t>
            </a:r>
            <a:r>
              <a:rPr lang="en-US" sz="1600" dirty="0" err="1" smtClean="0">
                <a:latin typeface="Calibri" panose="020F0502020204030204" pitchFamily="34" charset="0"/>
                <a:cs typeface="Calibri" panose="020F0502020204030204" pitchFamily="34" charset="0"/>
              </a:rPr>
              <a:t>paise</a:t>
            </a:r>
            <a:r>
              <a:rPr lang="en-US" sz="1600" dirty="0" smtClean="0">
                <a:latin typeface="Calibri" panose="020F0502020204030204" pitchFamily="34" charset="0"/>
                <a:cs typeface="Calibri" panose="020F0502020204030204" pitchFamily="34" charset="0"/>
              </a:rPr>
              <a:t> per MB). Free Wi-Fi has become basic amenity within locations. </a:t>
            </a:r>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3</a:t>
            </a:fld>
            <a:endParaRPr lang="en-US" altLang="en-US"/>
          </a:p>
        </p:txBody>
      </p:sp>
    </p:spTree>
    <p:extLst>
      <p:ext uri="{BB962C8B-B14F-4D97-AF65-F5344CB8AC3E}">
        <p14:creationId xmlns:p14="http://schemas.microsoft.com/office/powerpoint/2010/main" val="2397279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Experience on public Wi-Fi deployment </a:t>
            </a:r>
            <a:endParaRPr lang="en-US" dirty="0"/>
          </a:p>
        </p:txBody>
      </p:sp>
      <p:sp>
        <p:nvSpPr>
          <p:cNvPr id="3" name="Content Placeholder 2"/>
          <p:cNvSpPr>
            <a:spLocks noGrp="1"/>
          </p:cNvSpPr>
          <p:nvPr>
            <p:ph sz="quarter" idx="1"/>
          </p:nvPr>
        </p:nvSpPr>
        <p:spPr/>
        <p:txBody>
          <a:bodyPr/>
          <a:lstStyle/>
          <a:p>
            <a:r>
              <a:rPr lang="en-US" sz="1750" dirty="0" smtClean="0"/>
              <a:t>Globally public Wi-Fi platforms have evolved from supporting affordable broadband coverage and capacity to becoming truly carrier grade.</a:t>
            </a:r>
          </a:p>
          <a:p>
            <a:r>
              <a:rPr lang="en-US" sz="1750" dirty="0" smtClean="0"/>
              <a:t>Globally Wi-Fi grew by 568 % in the period 2013-16 and India showed growth rate as mere 12% only.</a:t>
            </a:r>
          </a:p>
          <a:p>
            <a:r>
              <a:rPr lang="en-US" sz="1750" dirty="0" smtClean="0"/>
              <a:t>60 % of global data traffic is terminated on Wi-Fi. It is the medium through which people want to connect to internet.</a:t>
            </a:r>
          </a:p>
          <a:p>
            <a:r>
              <a:rPr lang="en-US" sz="1750" dirty="0" smtClean="0"/>
              <a:t>Global outreach of Wi-Fi technology is evident form the overall size of the market, which was estimated at over $1.5 billion in 2015.</a:t>
            </a:r>
          </a:p>
          <a:p>
            <a:r>
              <a:rPr lang="en-US" sz="1750" dirty="0" smtClean="0"/>
              <a:t>Deployment of Public Wi-Fi was led by France (13 </a:t>
            </a:r>
            <a:r>
              <a:rPr lang="en-US" sz="1750" dirty="0" err="1" smtClean="0"/>
              <a:t>mn</a:t>
            </a:r>
            <a:r>
              <a:rPr lang="en-US" sz="1750" dirty="0" smtClean="0"/>
              <a:t>), US (9.8 </a:t>
            </a:r>
            <a:r>
              <a:rPr lang="en-US" sz="1750" dirty="0" err="1" smtClean="0"/>
              <a:t>mn</a:t>
            </a:r>
            <a:r>
              <a:rPr lang="en-US" sz="1750" dirty="0" smtClean="0"/>
              <a:t>) &amp; UK (5.6 </a:t>
            </a:r>
            <a:r>
              <a:rPr lang="en-US" sz="1750" dirty="0" err="1" smtClean="0"/>
              <a:t>mn</a:t>
            </a:r>
            <a:r>
              <a:rPr lang="en-US" sz="1750" dirty="0" smtClean="0"/>
              <a:t>) installed hotspots respectively.</a:t>
            </a:r>
          </a:p>
          <a:p>
            <a:r>
              <a:rPr lang="en-US" sz="1750" dirty="0" smtClean="0"/>
              <a:t>The regulations on public Wi-Fi are more effective in developed countries and user feel safe to use Wi-Fi as the quality of service is good.</a:t>
            </a:r>
          </a:p>
          <a:p>
            <a:r>
              <a:rPr lang="en-US" sz="1750" dirty="0" smtClean="0"/>
              <a:t>The success of Wi-Fi in the US and certain European countries can be attributed to adequate optical </a:t>
            </a:r>
            <a:r>
              <a:rPr lang="en-US" sz="1750" dirty="0" err="1" smtClean="0"/>
              <a:t>fibre</a:t>
            </a:r>
            <a:r>
              <a:rPr lang="en-US" sz="1750" dirty="0" smtClean="0"/>
              <a:t> cable networks, which act a s dependable backhaul options</a:t>
            </a:r>
            <a:r>
              <a:rPr lang="en-US" sz="1800" dirty="0" smtClean="0"/>
              <a:t>.</a:t>
            </a:r>
            <a:endParaRPr lang="en-US" sz="1800" dirty="0"/>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4</a:t>
            </a:fld>
            <a:endParaRPr lang="en-US" altLang="en-US"/>
          </a:p>
        </p:txBody>
      </p:sp>
    </p:spTree>
    <p:extLst>
      <p:ext uri="{BB962C8B-B14F-4D97-AF65-F5344CB8AC3E}">
        <p14:creationId xmlns:p14="http://schemas.microsoft.com/office/powerpoint/2010/main" val="17895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Outlook of the Public Wi-Fi Segment in India</a:t>
            </a:r>
            <a:endParaRPr lang="en-US" dirty="0"/>
          </a:p>
        </p:txBody>
      </p:sp>
      <p:sp>
        <p:nvSpPr>
          <p:cNvPr id="3" name="Content Placeholder 2"/>
          <p:cNvSpPr>
            <a:spLocks noGrp="1"/>
          </p:cNvSpPr>
          <p:nvPr>
            <p:ph sz="quarter" idx="1"/>
          </p:nvPr>
        </p:nvSpPr>
        <p:spPr/>
        <p:txBody>
          <a:bodyPr/>
          <a:lstStyle/>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Public </a:t>
            </a:r>
            <a:r>
              <a:rPr lang="en-US" sz="1800" dirty="0" smtClean="0">
                <a:latin typeface="Calibri" panose="020F0502020204030204" pitchFamily="34" charset="0"/>
                <a:cs typeface="Calibri" panose="020F0502020204030204" pitchFamily="34" charset="0"/>
              </a:rPr>
              <a:t>Wi-Fi is </a:t>
            </a:r>
            <a:r>
              <a:rPr lang="en-US" sz="1800" dirty="0" smtClean="0">
                <a:latin typeface="Calibri" panose="020F0502020204030204" pitchFamily="34" charset="0"/>
                <a:cs typeface="Calibri" panose="020F0502020204030204" pitchFamily="34" charset="0"/>
              </a:rPr>
              <a:t>the key to bringing the next billion Indians online.</a:t>
            </a:r>
          </a:p>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While there are multiple access options to the internet, it is the most stable and scalable infrastructure across the country.</a:t>
            </a:r>
          </a:p>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Globally, there is one Wi-Fi hotspot for every 150 people. To reach that goal, in India, we need to deploy around 800,000 Wi-Fi hotspots. We are currently hovering between 30000-40000 range.</a:t>
            </a:r>
          </a:p>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It will provide an array of opportunities for different stakeholders to improve their competitiveness, market share and margins. </a:t>
            </a:r>
          </a:p>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The lower cost of Wi-Fi delivery translates into lower prices per MB for the end users, making it more affordable service.</a:t>
            </a:r>
          </a:p>
          <a:p>
            <a:pPr>
              <a:buFont typeface="Wingdings" panose="05000000000000000000" pitchFamily="2" charset="2"/>
              <a:buChar char="q"/>
            </a:pPr>
            <a:r>
              <a:rPr lang="en-US" sz="1800" dirty="0" smtClean="0">
                <a:latin typeface="Calibri" panose="020F0502020204030204" pitchFamily="34" charset="0"/>
                <a:cs typeface="Calibri" panose="020F0502020204030204" pitchFamily="34" charset="0"/>
              </a:rPr>
              <a:t>For telecom operators, it offers the promise of cheap mobile data offload. It will also ease pressure on spectrum.</a:t>
            </a:r>
          </a:p>
          <a:p>
            <a:pPr>
              <a:buFont typeface="Wingdings" panose="05000000000000000000" pitchFamily="2" charset="2"/>
              <a:buChar char="q"/>
            </a:pPr>
            <a:endParaRPr lang="en-US" dirty="0"/>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5</a:t>
            </a:fld>
            <a:endParaRPr lang="en-US" altLang="en-US"/>
          </a:p>
        </p:txBody>
      </p:sp>
    </p:spTree>
    <p:extLst>
      <p:ext uri="{BB962C8B-B14F-4D97-AF65-F5344CB8AC3E}">
        <p14:creationId xmlns:p14="http://schemas.microsoft.com/office/powerpoint/2010/main" val="213842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Wi-Fi deployment business model- Global &amp; India’s context</a:t>
            </a:r>
            <a:endParaRPr lang="en-US" sz="2400" dirty="0"/>
          </a:p>
        </p:txBody>
      </p:sp>
      <p:sp>
        <p:nvSpPr>
          <p:cNvPr id="3" name="Content Placeholder 2"/>
          <p:cNvSpPr>
            <a:spLocks noGrp="1"/>
          </p:cNvSpPr>
          <p:nvPr>
            <p:ph sz="quarter" idx="1"/>
          </p:nvPr>
        </p:nvSpPr>
        <p:spPr>
          <a:xfrm>
            <a:off x="147288" y="671852"/>
            <a:ext cx="8839550" cy="4187486"/>
          </a:xfrm>
        </p:spPr>
        <p:txBody>
          <a:bodyPr/>
          <a:lstStyle/>
          <a:p>
            <a:r>
              <a:rPr lang="en-US" sz="1800" dirty="0" smtClean="0">
                <a:latin typeface="Calibri" panose="020F0502020204030204" pitchFamily="34" charset="0"/>
                <a:cs typeface="Calibri" panose="020F0502020204030204" pitchFamily="34" charset="0"/>
              </a:rPr>
              <a:t>The Key business models include the paid model, the freemium model, the advertisement based model and the aggregator model.</a:t>
            </a:r>
          </a:p>
          <a:p>
            <a:r>
              <a:rPr lang="en-US" sz="1800" dirty="0" smtClean="0">
                <a:latin typeface="Calibri" panose="020F0502020204030204" pitchFamily="34" charset="0"/>
                <a:cs typeface="Calibri" panose="020F0502020204030204" pitchFamily="34" charset="0"/>
              </a:rPr>
              <a:t>Paid Model: The end user or the Wi-Fi hosting venue bears the cost  of the usage. The venue may provide free service to its customers or indirectly add it to the amount charged for other services- </a:t>
            </a:r>
            <a:r>
              <a:rPr lang="en-US" sz="1800" dirty="0" err="1" smtClean="0">
                <a:latin typeface="Calibri" panose="020F0502020204030204" pitchFamily="34" charset="0"/>
                <a:cs typeface="Calibri" panose="020F0502020204030204" pitchFamily="34" charset="0"/>
              </a:rPr>
              <a:t>eg</a:t>
            </a:r>
            <a:r>
              <a:rPr lang="en-US" sz="1800" dirty="0" smtClean="0">
                <a:latin typeface="Calibri" panose="020F0502020204030204" pitchFamily="34" charset="0"/>
                <a:cs typeface="Calibri" panose="020F0502020204030204" pitchFamily="34" charset="0"/>
              </a:rPr>
              <a:t>. Incorporating Wi-Fi </a:t>
            </a:r>
            <a:r>
              <a:rPr lang="en-US" sz="1800" dirty="0" smtClean="0">
                <a:latin typeface="Calibri" panose="020F0502020204030204" pitchFamily="34" charset="0"/>
                <a:cs typeface="Calibri" panose="020F0502020204030204" pitchFamily="34" charset="0"/>
              </a:rPr>
              <a:t>access </a:t>
            </a:r>
            <a:r>
              <a:rPr lang="en-US" sz="1800" dirty="0" smtClean="0">
                <a:latin typeface="Calibri" panose="020F0502020204030204" pitchFamily="34" charset="0"/>
                <a:cs typeface="Calibri" panose="020F0502020204030204" pitchFamily="34" charset="0"/>
              </a:rPr>
              <a:t>charges in the food and beverages bill at café.</a:t>
            </a:r>
          </a:p>
          <a:p>
            <a:r>
              <a:rPr lang="en-US" sz="1800" dirty="0" smtClean="0">
                <a:latin typeface="Calibri" panose="020F0502020204030204" pitchFamily="34" charset="0"/>
                <a:cs typeface="Calibri" panose="020F0502020204030204" pitchFamily="34" charset="0"/>
              </a:rPr>
              <a:t>Freemium Model: Free access is provided </a:t>
            </a:r>
            <a:r>
              <a:rPr lang="en-US" sz="1800" dirty="0" err="1" smtClean="0">
                <a:latin typeface="Calibri" panose="020F0502020204030204" pitchFamily="34" charset="0"/>
                <a:cs typeface="Calibri" panose="020F0502020204030204" pitchFamily="34" charset="0"/>
              </a:rPr>
              <a:t>upto</a:t>
            </a:r>
            <a:r>
              <a:rPr lang="en-US" sz="1800" dirty="0" smtClean="0">
                <a:latin typeface="Calibri" panose="020F0502020204030204" pitchFamily="34" charset="0"/>
                <a:cs typeface="Calibri" panose="020F0502020204030204" pitchFamily="34" charset="0"/>
              </a:rPr>
              <a:t> a specified quota, after which the user is charged as per usage. It could be fixed in terms of usage time or amount of data. It is now most popular at public places such as airports, hotels, restaurants, and railway stations.</a:t>
            </a:r>
          </a:p>
          <a:p>
            <a:r>
              <a:rPr lang="en-US" sz="1800" dirty="0" smtClean="0">
                <a:latin typeface="Calibri" panose="020F0502020204030204" pitchFamily="34" charset="0"/>
                <a:cs typeface="Calibri" panose="020F0502020204030204" pitchFamily="34" charset="0"/>
              </a:rPr>
              <a:t>Advertisement –based Models: The service is provided free of cost to the user and the service provider earns revenue through advertisers and sponsors.</a:t>
            </a:r>
          </a:p>
          <a:p>
            <a:r>
              <a:rPr lang="en-US" sz="1800" dirty="0" smtClean="0">
                <a:latin typeface="Calibri" panose="020F0502020204030204" pitchFamily="34" charset="0"/>
                <a:cs typeface="Calibri" panose="020F0502020204030204" pitchFamily="34" charset="0"/>
              </a:rPr>
              <a:t>Aggregators: Wi-Fi aggregators such as </a:t>
            </a:r>
            <a:r>
              <a:rPr lang="en-US" sz="1800" dirty="0" err="1" smtClean="0">
                <a:latin typeface="Calibri" panose="020F0502020204030204" pitchFamily="34" charset="0"/>
                <a:cs typeface="Calibri" panose="020F0502020204030204" pitchFamily="34" charset="0"/>
              </a:rPr>
              <a:t>iPass</a:t>
            </a:r>
            <a:r>
              <a:rPr lang="en-US" sz="1800" dirty="0" smtClean="0">
                <a:latin typeface="Calibri" panose="020F0502020204030204" pitchFamily="34" charset="0"/>
                <a:cs typeface="Calibri" panose="020F0502020204030204" pitchFamily="34" charset="0"/>
              </a:rPr>
              <a:t> and </a:t>
            </a:r>
            <a:r>
              <a:rPr lang="en-US" sz="1800" dirty="0" err="1" smtClean="0">
                <a:latin typeface="Calibri" panose="020F0502020204030204" pitchFamily="34" charset="0"/>
                <a:cs typeface="Calibri" panose="020F0502020204030204" pitchFamily="34" charset="0"/>
              </a:rPr>
              <a:t>Boingo</a:t>
            </a:r>
            <a:r>
              <a:rPr lang="en-US" sz="1800" dirty="0" smtClean="0">
                <a:latin typeface="Calibri" panose="020F0502020204030204" pitchFamily="34" charset="0"/>
                <a:cs typeface="Calibri" panose="020F0502020204030204" pitchFamily="34" charset="0"/>
              </a:rPr>
              <a:t> bring together Wi-Fi networks of various operators allowing customers to connect to affiliated hotspots around the world. User usually pay a fixed monthly service on a pay as you use model.</a:t>
            </a:r>
          </a:p>
          <a:p>
            <a:endParaRPr lang="en-US" sz="1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6</a:t>
            </a:fld>
            <a:endParaRPr lang="en-US" altLang="en-US"/>
          </a:p>
        </p:txBody>
      </p:sp>
    </p:spTree>
    <p:extLst>
      <p:ext uri="{BB962C8B-B14F-4D97-AF65-F5344CB8AC3E}">
        <p14:creationId xmlns:p14="http://schemas.microsoft.com/office/powerpoint/2010/main" val="1924163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 with Wi-Fi &amp; Small Cells</a:t>
            </a:r>
            <a:endParaRPr lang="en-US" dirty="0"/>
          </a:p>
        </p:txBody>
      </p:sp>
      <p:sp>
        <p:nvSpPr>
          <p:cNvPr id="3" name="Content Placeholder 2"/>
          <p:cNvSpPr>
            <a:spLocks noGrp="1"/>
          </p:cNvSpPr>
          <p:nvPr>
            <p:ph sz="quarter" idx="1"/>
          </p:nvPr>
        </p:nvSpPr>
        <p:spPr/>
        <p:txBody>
          <a:bodyPr/>
          <a:lstStyle/>
          <a:p>
            <a:r>
              <a:rPr lang="en-US" sz="1800" dirty="0" smtClean="0">
                <a:latin typeface="Calibri" panose="020F0502020204030204" pitchFamily="34" charset="0"/>
                <a:cs typeface="Calibri" panose="020F0502020204030204" pitchFamily="34" charset="0"/>
              </a:rPr>
              <a:t>With the rapid rise in over the top services and internet of things (IOT) devices, it is expected that there will be 20 </a:t>
            </a:r>
            <a:r>
              <a:rPr lang="en-US" sz="1800" dirty="0" err="1" smtClean="0">
                <a:latin typeface="Calibri" panose="020F0502020204030204" pitchFamily="34" charset="0"/>
                <a:cs typeface="Calibri" panose="020F0502020204030204" pitchFamily="34" charset="0"/>
              </a:rPr>
              <a:t>Bn</a:t>
            </a:r>
            <a:r>
              <a:rPr lang="en-US" sz="1800" dirty="0" smtClean="0">
                <a:latin typeface="Calibri" panose="020F0502020204030204" pitchFamily="34" charset="0"/>
                <a:cs typeface="Calibri" panose="020F0502020204030204" pitchFamily="34" charset="0"/>
              </a:rPr>
              <a:t> connected devices by 2020. These increased demand would require the deployment of heterogeneous network (HETNETs) to ensure a better customer experience.  Wi-Fi offloading and small cells will play a major role here.</a:t>
            </a:r>
          </a:p>
          <a:p>
            <a:r>
              <a:rPr lang="en-US" sz="1800" dirty="0" smtClean="0">
                <a:latin typeface="Calibri" panose="020F0502020204030204" pitchFamily="34" charset="0"/>
                <a:cs typeface="Calibri" panose="020F0502020204030204" pitchFamily="34" charset="0"/>
              </a:rPr>
              <a:t>Mismatch  between network capacity and load, which leads to call drop and Quality of </a:t>
            </a:r>
            <a:r>
              <a:rPr lang="en-US" sz="1800" dirty="0" err="1" smtClean="0">
                <a:latin typeface="Calibri" panose="020F0502020204030204" pitchFamily="34" charset="0"/>
                <a:cs typeface="Calibri" panose="020F0502020204030204" pitchFamily="34" charset="0"/>
              </a:rPr>
              <a:t>Serivce</a:t>
            </a:r>
            <a:r>
              <a:rPr lang="en-US" sz="1800" dirty="0" smtClean="0">
                <a:latin typeface="Calibri" panose="020F0502020204030204" pitchFamily="34" charset="0"/>
                <a:cs typeface="Calibri" panose="020F0502020204030204" pitchFamily="34" charset="0"/>
              </a:rPr>
              <a:t> (</a:t>
            </a:r>
            <a:r>
              <a:rPr lang="en-US" sz="1800" dirty="0" err="1" smtClean="0">
                <a:latin typeface="Calibri" panose="020F0502020204030204" pitchFamily="34" charset="0"/>
                <a:cs typeface="Calibri" panose="020F0502020204030204" pitchFamily="34" charset="0"/>
              </a:rPr>
              <a:t>QoS</a:t>
            </a:r>
            <a:r>
              <a:rPr lang="en-US" sz="1800" dirty="0" smtClean="0">
                <a:latin typeface="Calibri" panose="020F0502020204030204" pitchFamily="34" charset="0"/>
                <a:cs typeface="Calibri" panose="020F0502020204030204" pitchFamily="34" charset="0"/>
              </a:rPr>
              <a:t>) issues, can be addressed through the deployment of Wi-Fi and Small cells for smooth traffic flow.</a:t>
            </a:r>
          </a:p>
          <a:p>
            <a:r>
              <a:rPr lang="en-US" sz="1800" dirty="0" err="1" smtClean="0">
                <a:latin typeface="Calibri" panose="020F0502020204030204" pitchFamily="34" charset="0"/>
                <a:cs typeface="Calibri" panose="020F0502020204030204" pitchFamily="34" charset="0"/>
              </a:rPr>
              <a:t>HetNets</a:t>
            </a:r>
            <a:r>
              <a:rPr lang="en-US" sz="1800" dirty="0" smtClean="0">
                <a:latin typeface="Calibri" panose="020F0502020204030204" pitchFamily="34" charset="0"/>
                <a:cs typeface="Calibri" panose="020F0502020204030204" pitchFamily="34" charset="0"/>
              </a:rPr>
              <a:t> can efficiently use the network capacity and connect more subscribers to the network, thereby resolving the call drop problem. It will improve the </a:t>
            </a:r>
            <a:r>
              <a:rPr lang="en-US" sz="1800" dirty="0" err="1" smtClean="0">
                <a:latin typeface="Calibri" panose="020F0502020204030204" pitchFamily="34" charset="0"/>
                <a:cs typeface="Calibri" panose="020F0502020204030204" pitchFamily="34" charset="0"/>
              </a:rPr>
              <a:t>QoS</a:t>
            </a:r>
            <a:r>
              <a:rPr lang="en-US" sz="1800" dirty="0" smtClean="0">
                <a:latin typeface="Calibri" panose="020F0502020204030204" pitchFamily="34" charset="0"/>
                <a:cs typeface="Calibri" panose="020F0502020204030204" pitchFamily="34" charset="0"/>
              </a:rPr>
              <a:t> as well as high data  throughput in the backhaul.</a:t>
            </a:r>
            <a:endParaRPr lang="en-US" sz="1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7</a:t>
            </a:fld>
            <a:endParaRPr lang="en-US" altLang="en-US"/>
          </a:p>
        </p:txBody>
      </p:sp>
    </p:spTree>
    <p:extLst>
      <p:ext uri="{BB962C8B-B14F-4D97-AF65-F5344CB8AC3E}">
        <p14:creationId xmlns:p14="http://schemas.microsoft.com/office/powerpoint/2010/main" val="4061949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Risks and Challenges</a:t>
            </a:r>
            <a:endParaRPr lang="en-US" dirty="0"/>
          </a:p>
        </p:txBody>
      </p:sp>
      <p:sp>
        <p:nvSpPr>
          <p:cNvPr id="3" name="Content Placeholder 2"/>
          <p:cNvSpPr>
            <a:spLocks noGrp="1"/>
          </p:cNvSpPr>
          <p:nvPr>
            <p:ph sz="quarter" idx="1"/>
          </p:nvPr>
        </p:nvSpPr>
        <p:spPr/>
        <p:txBody>
          <a:bodyPr/>
          <a:lstStyle/>
          <a:p>
            <a:pPr lvl="1"/>
            <a:r>
              <a:rPr lang="en-US" sz="1800" dirty="0" smtClean="0">
                <a:latin typeface="Calibri" panose="020F0502020204030204" pitchFamily="34" charset="0"/>
                <a:cs typeface="Calibri" panose="020F0502020204030204" pitchFamily="34" charset="0"/>
              </a:rPr>
              <a:t>The first and foremost challenges that arises in the implementation of city wide public Wi-Fi models related to project funding and financing.</a:t>
            </a:r>
          </a:p>
          <a:p>
            <a:pPr lvl="1"/>
            <a:r>
              <a:rPr lang="en-US" sz="1800" dirty="0" smtClean="0">
                <a:latin typeface="Calibri" panose="020F0502020204030204" pitchFamily="34" charset="0"/>
                <a:cs typeface="Calibri" panose="020F0502020204030204" pitchFamily="34" charset="0"/>
              </a:rPr>
              <a:t>It has to be either completely public funded, or built through PPPs, or completely funded by private sector. There are live examples of these types of funding across world.</a:t>
            </a:r>
          </a:p>
          <a:p>
            <a:pPr lvl="1"/>
            <a:r>
              <a:rPr lang="en-US" sz="1800" dirty="0" smtClean="0">
                <a:latin typeface="Calibri" panose="020F0502020204030204" pitchFamily="34" charset="0"/>
                <a:cs typeface="Calibri" panose="020F0502020204030204" pitchFamily="34" charset="0"/>
              </a:rPr>
              <a:t>Other challenges are related to consumer experience during authentication, suitable payments mechanisms, absence of standards to promote seamless interportablity between mobile networks(4G/LTE) and Wi-Fi, </a:t>
            </a:r>
            <a:r>
              <a:rPr lang="en-US" sz="1800" dirty="0" err="1" smtClean="0">
                <a:latin typeface="Calibri" panose="020F0502020204030204" pitchFamily="34" charset="0"/>
                <a:cs typeface="Calibri" panose="020F0502020204030204" pitchFamily="34" charset="0"/>
              </a:rPr>
              <a:t>RoW</a:t>
            </a:r>
            <a:r>
              <a:rPr lang="en-US" sz="1800" dirty="0" smtClean="0">
                <a:latin typeface="Calibri" panose="020F0502020204030204" pitchFamily="34" charset="0"/>
                <a:cs typeface="Calibri" panose="020F0502020204030204" pitchFamily="34" charset="0"/>
              </a:rPr>
              <a:t> permissions, permissions to set up Wi-Fi kiosks at select locations, and infrastructure sharing/roaming between Wi-Fi and Other networks.</a:t>
            </a:r>
          </a:p>
          <a:p>
            <a:pPr lvl="1"/>
            <a:r>
              <a:rPr lang="en-US" sz="1800" dirty="0" smtClean="0">
                <a:latin typeface="Calibri" panose="020F0502020204030204" pitchFamily="34" charset="0"/>
                <a:cs typeface="Calibri" panose="020F0502020204030204" pitchFamily="34" charset="0"/>
              </a:rPr>
              <a:t>Operators are reluctant </a:t>
            </a:r>
            <a:r>
              <a:rPr lang="en-US" sz="1800" dirty="0" smtClean="0">
                <a:latin typeface="Calibri" panose="020F0502020204030204" pitchFamily="34" charset="0"/>
                <a:cs typeface="Calibri" panose="020F0502020204030204" pitchFamily="34" charset="0"/>
              </a:rPr>
              <a:t>to invest  </a:t>
            </a:r>
            <a:r>
              <a:rPr lang="en-US" sz="1800" dirty="0" smtClean="0">
                <a:latin typeface="Calibri" panose="020F0502020204030204" pitchFamily="34" charset="0"/>
                <a:cs typeface="Calibri" panose="020F0502020204030204" pitchFamily="34" charset="0"/>
              </a:rPr>
              <a:t>for Public Wi-Fi implementations in India because of high debt and low return in the sector.</a:t>
            </a:r>
          </a:p>
          <a:p>
            <a:pPr lvl="1"/>
            <a:r>
              <a:rPr lang="en-US" sz="1800" dirty="0" err="1" smtClean="0">
                <a:latin typeface="Calibri" panose="020F0502020204030204" pitchFamily="34" charset="0"/>
                <a:cs typeface="Calibri" panose="020F0502020204030204" pitchFamily="34" charset="0"/>
              </a:rPr>
              <a:t>Monetisation</a:t>
            </a:r>
            <a:r>
              <a:rPr lang="en-US" sz="1800" dirty="0" smtClean="0">
                <a:latin typeface="Calibri" panose="020F0502020204030204" pitchFamily="34" charset="0"/>
                <a:cs typeface="Calibri" panose="020F0502020204030204" pitchFamily="34" charset="0"/>
              </a:rPr>
              <a:t> is another challenge as currently majority of people do not want to pay for Wi-Fi usage.</a:t>
            </a:r>
          </a:p>
          <a:p>
            <a:pPr lvl="1"/>
            <a:endParaRPr lang="en-US" dirty="0"/>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8</a:t>
            </a:fld>
            <a:endParaRPr lang="en-US" altLang="en-US"/>
          </a:p>
        </p:txBody>
      </p:sp>
    </p:spTree>
    <p:extLst>
      <p:ext uri="{BB962C8B-B14F-4D97-AF65-F5344CB8AC3E}">
        <p14:creationId xmlns:p14="http://schemas.microsoft.com/office/powerpoint/2010/main" val="3099043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Regulatory &amp; Policy measures to facilitate Public Wi-Fi growth</a:t>
            </a:r>
            <a:endParaRPr lang="en-US" sz="2400" dirty="0"/>
          </a:p>
        </p:txBody>
      </p:sp>
      <p:sp>
        <p:nvSpPr>
          <p:cNvPr id="3" name="Content Placeholder 2"/>
          <p:cNvSpPr>
            <a:spLocks noGrp="1"/>
          </p:cNvSpPr>
          <p:nvPr>
            <p:ph sz="quarter" idx="1"/>
          </p:nvPr>
        </p:nvSpPr>
        <p:spPr/>
        <p:txBody>
          <a:bodyPr/>
          <a:lstStyle/>
          <a:p>
            <a:pPr>
              <a:buFont typeface="Wingdings" panose="05000000000000000000" pitchFamily="2" charset="2"/>
              <a:buChar char="q"/>
            </a:pPr>
            <a:r>
              <a:rPr lang="en-US" sz="1800" dirty="0" smtClean="0"/>
              <a:t>All internationally /IEEE approved Wi-Fi spectrum should be allowed for broadband  use.</a:t>
            </a:r>
          </a:p>
          <a:p>
            <a:pPr>
              <a:buFont typeface="Wingdings" panose="05000000000000000000" pitchFamily="2" charset="2"/>
              <a:buChar char="q"/>
            </a:pPr>
            <a:r>
              <a:rPr lang="en-US" sz="1800" dirty="0" smtClean="0"/>
              <a:t>Since </a:t>
            </a:r>
            <a:r>
              <a:rPr lang="en-US" sz="1800" dirty="0" err="1" smtClean="0"/>
              <a:t>fibre</a:t>
            </a:r>
            <a:r>
              <a:rPr lang="en-US" sz="1800" dirty="0" smtClean="0"/>
              <a:t> network roll-out is time consuming and costly, steps should be taken to allocate either e- Band spectrum or license band radio spectrum for backhaul requirements to ISPs.</a:t>
            </a:r>
          </a:p>
          <a:p>
            <a:pPr>
              <a:buFont typeface="Wingdings" panose="05000000000000000000" pitchFamily="2" charset="2"/>
              <a:buChar char="q"/>
            </a:pPr>
            <a:r>
              <a:rPr lang="en-US" sz="1800" dirty="0" smtClean="0"/>
              <a:t>Using </a:t>
            </a:r>
            <a:r>
              <a:rPr lang="en-US" sz="1800" dirty="0" err="1" smtClean="0"/>
              <a:t>Aadhaar</a:t>
            </a:r>
            <a:r>
              <a:rPr lang="en-US" sz="1800" dirty="0" smtClean="0"/>
              <a:t> database customer authentication and subscriber profile creation.</a:t>
            </a:r>
          </a:p>
          <a:p>
            <a:pPr>
              <a:buFont typeface="Wingdings" panose="05000000000000000000" pitchFamily="2" charset="2"/>
              <a:buChar char="q"/>
            </a:pPr>
            <a:endParaRPr lang="en-US" sz="1800" dirty="0"/>
          </a:p>
        </p:txBody>
      </p:sp>
      <p:sp>
        <p:nvSpPr>
          <p:cNvPr id="4" name="Slide Number Placeholder 3"/>
          <p:cNvSpPr>
            <a:spLocks noGrp="1"/>
          </p:cNvSpPr>
          <p:nvPr>
            <p:ph type="sldNum" sz="quarter" idx="10"/>
          </p:nvPr>
        </p:nvSpPr>
        <p:spPr/>
        <p:txBody>
          <a:bodyPr/>
          <a:lstStyle/>
          <a:p>
            <a:pPr>
              <a:defRPr/>
            </a:pPr>
            <a:fld id="{9A256B54-DF35-4890-A7BF-0EF3EAC68E11}" type="slidenum">
              <a:rPr lang="en-US" altLang="en-US" smtClean="0"/>
              <a:pPr>
                <a:defRPr/>
              </a:pPr>
              <a:t>9</a:t>
            </a:fld>
            <a:endParaRPr lang="en-US" altLang="en-US"/>
          </a:p>
        </p:txBody>
      </p:sp>
    </p:spTree>
    <p:extLst>
      <p:ext uri="{BB962C8B-B14F-4D97-AF65-F5344CB8AC3E}">
        <p14:creationId xmlns:p14="http://schemas.microsoft.com/office/powerpoint/2010/main" val="33268446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RYmW247poUK3Q0wNEaGDa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RYmW247poUK3Q0wNEaGDa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RYmW247poUK3Q0wNEaGDa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RYmW247poUK3Q0wNEaGDa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RYmW247poUK3Q0wNEaGDa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inal IKYA">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solidFill>
          <a:schemeClr val="accent2"/>
        </a:solidFill>
        <a:ln>
          <a:solidFill>
            <a:schemeClr val="accent2">
              <a:alpha val="0"/>
            </a:schemeClr>
          </a:solidFill>
        </a:ln>
      </a:spPr>
      <a:bodyPr/>
      <a:lstStyle>
        <a:defPPr>
          <a:defRPr dirty="0" smtClean="0"/>
        </a:defPPr>
      </a:lstStyle>
      <a:style>
        <a:lnRef idx="2">
          <a:schemeClr val="accent2"/>
        </a:lnRef>
        <a:fillRef idx="1">
          <a:schemeClr val="lt1"/>
        </a:fillRef>
        <a:effectRef idx="0">
          <a:schemeClr val="accent2"/>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IKYA</Template>
  <TotalTime>11949</TotalTime>
  <Words>1933</Words>
  <Application>Microsoft Office PowerPoint</Application>
  <PresentationFormat>On-screen Show (16:9)</PresentationFormat>
  <Paragraphs>94</Paragraphs>
  <Slides>12</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Cambria</vt:lpstr>
      <vt:lpstr>Gill Sans MT</vt:lpstr>
      <vt:lpstr>Wingdings</vt:lpstr>
      <vt:lpstr>Wingdings 3</vt:lpstr>
      <vt:lpstr>Final IKYA</vt:lpstr>
      <vt:lpstr>think-cell Slide</vt:lpstr>
      <vt:lpstr>Citywide Wi FI Implementation-Strategic Approach</vt:lpstr>
      <vt:lpstr>Maxeed</vt:lpstr>
      <vt:lpstr>Evolution of City wide Public Wi-Fi Space In India</vt:lpstr>
      <vt:lpstr>Global Experience on public Wi-Fi deployment </vt:lpstr>
      <vt:lpstr>Outlook of the Public Wi-Fi Segment in India</vt:lpstr>
      <vt:lpstr>Wi-Fi deployment business model- Global &amp; India’s context</vt:lpstr>
      <vt:lpstr>Way forward with Wi-Fi &amp; Small Cells</vt:lpstr>
      <vt:lpstr>Key Risks and Challenges</vt:lpstr>
      <vt:lpstr>Regulatory &amp; Policy measures to facilitate Public Wi-Fi growth</vt:lpstr>
      <vt:lpstr>Wi-Fi Wave in India – a Govt. Push</vt:lpstr>
      <vt:lpstr>WI-FI Wave in India – a Govt. Push Contd.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IKYA Managed Services</dc:title>
  <dc:creator>Alpna Singh</dc:creator>
  <cp:lastModifiedBy>Surajit Khan</cp:lastModifiedBy>
  <cp:revision>603</cp:revision>
  <dcterms:created xsi:type="dcterms:W3CDTF">2015-02-05T13:55:26Z</dcterms:created>
  <dcterms:modified xsi:type="dcterms:W3CDTF">2017-09-21T08:02:36Z</dcterms:modified>
</cp:coreProperties>
</file>